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8" r:id="rId3"/>
    <p:sldId id="259" r:id="rId4"/>
    <p:sldId id="260" r:id="rId5"/>
    <p:sldId id="257" r:id="rId6"/>
    <p:sldId id="261" r:id="rId7"/>
    <p:sldId id="263" r:id="rId8"/>
    <p:sldId id="262" r:id="rId9"/>
    <p:sldId id="264" r:id="rId10"/>
    <p:sldId id="266" r:id="rId11"/>
    <p:sldId id="267" r:id="rId12"/>
    <p:sldId id="265" r:id="rId13"/>
    <p:sldId id="268" r:id="rId14"/>
    <p:sldId id="269" r:id="rId15"/>
    <p:sldId id="271"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5645" autoAdjust="0"/>
  </p:normalViewPr>
  <p:slideViewPr>
    <p:cSldViewPr snapToGrid="0">
      <p:cViewPr varScale="1">
        <p:scale>
          <a:sx n="60" d="100"/>
          <a:sy n="60" d="100"/>
        </p:scale>
        <p:origin x="11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367902-26BD-49CE-8B07-6699AB1716D2}" type="datetimeFigureOut">
              <a:rPr lang="en-US" smtClean="0"/>
              <a:t>8/3/2025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BFE783-F6C5-4DA8-99D8-D794EBAD9575}" type="slidenum">
              <a:rPr lang="en-US" smtClean="0"/>
              <a:t>‹#›</a:t>
            </a:fld>
            <a:endParaRPr lang="en-US"/>
          </a:p>
        </p:txBody>
      </p:sp>
    </p:spTree>
    <p:extLst>
      <p:ext uri="{BB962C8B-B14F-4D97-AF65-F5344CB8AC3E}">
        <p14:creationId xmlns:p14="http://schemas.microsoft.com/office/powerpoint/2010/main" val="990535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"Tuning in"</a:t>
            </a:r>
            <a:r>
              <a:rPr lang="en-US" dirty="0"/>
              <a:t> means actively listening and paying attention to the other person. It's about trying to understand their feelings, their perspective, and what they're trying to communicate, both with their words and their body language.</a:t>
            </a:r>
          </a:p>
        </p:txBody>
      </p:sp>
      <p:sp>
        <p:nvSpPr>
          <p:cNvPr id="4" name="Slide Number Placeholder 3"/>
          <p:cNvSpPr>
            <a:spLocks noGrp="1"/>
          </p:cNvSpPr>
          <p:nvPr>
            <p:ph type="sldNum" sz="quarter" idx="5"/>
          </p:nvPr>
        </p:nvSpPr>
        <p:spPr/>
        <p:txBody>
          <a:bodyPr/>
          <a:lstStyle/>
          <a:p>
            <a:fld id="{D2BFE783-F6C5-4DA8-99D8-D794EBAD9575}" type="slidenum">
              <a:rPr lang="en-US" smtClean="0"/>
              <a:t>5</a:t>
            </a:fld>
            <a:endParaRPr lang="en-US"/>
          </a:p>
        </p:txBody>
      </p:sp>
    </p:spTree>
    <p:extLst>
      <p:ext uri="{BB962C8B-B14F-4D97-AF65-F5344CB8AC3E}">
        <p14:creationId xmlns:p14="http://schemas.microsoft.com/office/powerpoint/2010/main" val="2551633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1.</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Listen:</a:t>
            </a:r>
            <a:r>
              <a:rPr lang="en-US" sz="1200" kern="1200" dirty="0">
                <a:solidFill>
                  <a:schemeClr val="tx1"/>
                </a:solidFill>
                <a:effectLst/>
                <a:latin typeface="+mn-lt"/>
                <a:ea typeface="+mn-ea"/>
                <a:cs typeface="+mn-cs"/>
              </a:rPr>
              <a:t> The first step in improving your speaking skills is actually working on your listening.</a:t>
            </a:r>
          </a:p>
          <a:p>
            <a:r>
              <a:rPr lang="en-US" sz="1200" b="1" kern="1200" dirty="0">
                <a:solidFill>
                  <a:schemeClr val="tx1"/>
                </a:solidFill>
                <a:effectLst/>
                <a:latin typeface="+mn-lt"/>
                <a:ea typeface="+mn-ea"/>
                <a:cs typeface="+mn-cs"/>
              </a:rPr>
              <a:t>2. Imitate</a:t>
            </a:r>
            <a:r>
              <a:rPr lang="en-US" sz="1200" kern="1200" dirty="0">
                <a:solidFill>
                  <a:schemeClr val="tx1"/>
                </a:solidFill>
                <a:effectLst/>
                <a:latin typeface="+mn-lt"/>
                <a:ea typeface="+mn-ea"/>
                <a:cs typeface="+mn-cs"/>
              </a:rPr>
              <a:t>: Now that you have listened to lots of English conversations, it’s time for some imitation. Imitating or copying someone is a wonderful to improve your speaking skills. Another benefit of imitation is that it will help you become more accurate in English without having to learn grammar rules.</a:t>
            </a:r>
          </a:p>
          <a:p>
            <a:r>
              <a:rPr lang="en-US" sz="1200" b="1" kern="12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Read:</a:t>
            </a:r>
            <a:r>
              <a:rPr lang="en-US" sz="1200" kern="1200" dirty="0">
                <a:solidFill>
                  <a:schemeClr val="tx1"/>
                </a:solidFill>
                <a:effectLst/>
                <a:latin typeface="+mn-lt"/>
                <a:ea typeface="+mn-ea"/>
                <a:cs typeface="+mn-cs"/>
              </a:rPr>
              <a:t> Reading is yet another important skill to have when learning a language. Reading a few minutes every day will help you acquire new vocabulary.</a:t>
            </a:r>
          </a:p>
          <a:p>
            <a:r>
              <a:rPr lang="en-US" sz="1200" b="1" kern="1200" dirty="0">
                <a:solidFill>
                  <a:schemeClr val="tx1"/>
                </a:solidFill>
                <a:effectLst/>
                <a:latin typeface="+mn-lt"/>
                <a:ea typeface="+mn-ea"/>
                <a:cs typeface="+mn-cs"/>
              </a:rPr>
              <a:t>4. Reflect: </a:t>
            </a:r>
            <a:r>
              <a:rPr lang="en-US" sz="1200" kern="1200" dirty="0">
                <a:solidFill>
                  <a:schemeClr val="tx1"/>
                </a:solidFill>
                <a:effectLst/>
                <a:latin typeface="+mn-lt"/>
                <a:ea typeface="+mn-ea"/>
                <a:cs typeface="+mn-cs"/>
              </a:rPr>
              <a:t>Reflection is a very useful step in improving your speaking skills. Reflection is nothing but asking questions to think about what you learnt, how you learnt, what progress you see, what could be done differently, and how to change the way you learn to allow progress.</a:t>
            </a:r>
          </a:p>
          <a:p>
            <a:r>
              <a:rPr lang="en-US" sz="1200" b="1" kern="1200" dirty="0">
                <a:solidFill>
                  <a:schemeClr val="tx1"/>
                </a:solidFill>
                <a:effectLst/>
                <a:latin typeface="+mn-lt"/>
                <a:ea typeface="+mn-ea"/>
                <a:cs typeface="+mn-cs"/>
              </a:rPr>
              <a:t>5. Prepare: </a:t>
            </a:r>
            <a:r>
              <a:rPr lang="en-US" sz="1200" kern="1200" dirty="0">
                <a:solidFill>
                  <a:schemeClr val="tx1"/>
                </a:solidFill>
                <a:effectLst/>
                <a:latin typeface="+mn-lt"/>
                <a:ea typeface="+mn-ea"/>
                <a:cs typeface="+mn-cs"/>
              </a:rPr>
              <a:t>A lot of us hesitate to speak or take part in conversations in English because we are nervous about what to say. We are anxious that what we say may not be appropriate or we may make mistakes. We can easily fix this problem by preparing ahead.</a:t>
            </a:r>
          </a:p>
          <a:p>
            <a:r>
              <a:rPr lang="en-US" sz="1200" b="1" kern="1200" dirty="0">
                <a:solidFill>
                  <a:schemeClr val="tx1"/>
                </a:solidFill>
                <a:effectLst/>
                <a:latin typeface="+mn-lt"/>
                <a:ea typeface="+mn-ea"/>
                <a:cs typeface="+mn-cs"/>
              </a:rPr>
              <a:t>6. Speak: </a:t>
            </a:r>
            <a:r>
              <a:rPr lang="en-US" sz="1200" kern="1200" dirty="0">
                <a:solidFill>
                  <a:schemeClr val="tx1"/>
                </a:solidFill>
                <a:effectLst/>
                <a:latin typeface="+mn-lt"/>
                <a:ea typeface="+mn-ea"/>
                <a:cs typeface="+mn-cs"/>
              </a:rPr>
              <a:t>There is no magic pill that would help you speak better. You must put yourself in situations where you are forced to speak in English to get better at </a:t>
            </a:r>
          </a:p>
          <a:p>
            <a:r>
              <a:rPr lang="en-US" sz="1200" b="1" kern="1200" dirty="0">
                <a:solidFill>
                  <a:schemeClr val="tx1"/>
                </a:solidFill>
                <a:effectLst/>
                <a:latin typeface="+mn-lt"/>
                <a:ea typeface="+mn-ea"/>
                <a:cs typeface="+mn-cs"/>
              </a:rPr>
              <a:t>7. Practice</a:t>
            </a:r>
            <a:r>
              <a:rPr lang="en-US" sz="1200" kern="1200" dirty="0">
                <a:solidFill>
                  <a:schemeClr val="tx1"/>
                </a:solidFill>
                <a:effectLst/>
                <a:latin typeface="+mn-lt"/>
                <a:ea typeface="+mn-ea"/>
                <a:cs typeface="+mn-cs"/>
              </a:rPr>
              <a:t>: We cannot stress this enough. Regular and consistent practice is the key to success when it comes to speaking English.it. Start small.</a:t>
            </a:r>
          </a:p>
          <a:p>
            <a:endParaRPr lang="en-US" dirty="0"/>
          </a:p>
        </p:txBody>
      </p:sp>
      <p:sp>
        <p:nvSpPr>
          <p:cNvPr id="4" name="Slide Number Placeholder 3"/>
          <p:cNvSpPr>
            <a:spLocks noGrp="1"/>
          </p:cNvSpPr>
          <p:nvPr>
            <p:ph type="sldNum" sz="quarter" idx="5"/>
          </p:nvPr>
        </p:nvSpPr>
        <p:spPr/>
        <p:txBody>
          <a:bodyPr/>
          <a:lstStyle/>
          <a:p>
            <a:fld id="{D2BFE783-F6C5-4DA8-99D8-D794EBAD9575}" type="slidenum">
              <a:rPr lang="en-US" smtClean="0"/>
              <a:t>8</a:t>
            </a:fld>
            <a:endParaRPr lang="en-US"/>
          </a:p>
        </p:txBody>
      </p:sp>
    </p:spTree>
    <p:extLst>
      <p:ext uri="{BB962C8B-B14F-4D97-AF65-F5344CB8AC3E}">
        <p14:creationId xmlns:p14="http://schemas.microsoft.com/office/powerpoint/2010/main" val="931356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BFE783-F6C5-4DA8-99D8-D794EBAD9575}" type="slidenum">
              <a:rPr lang="en-US" smtClean="0"/>
              <a:t>15</a:t>
            </a:fld>
            <a:endParaRPr lang="en-US"/>
          </a:p>
        </p:txBody>
      </p:sp>
    </p:spTree>
    <p:extLst>
      <p:ext uri="{BB962C8B-B14F-4D97-AF65-F5344CB8AC3E}">
        <p14:creationId xmlns:p14="http://schemas.microsoft.com/office/powerpoint/2010/main" val="339709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C8E3A-9793-59C5-B9DE-9CFE4B10E8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88D90F-F893-5F2F-F6CF-4F39820263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65143AB-32C1-F903-FB26-D67BE4B7C883}"/>
              </a:ext>
            </a:extLst>
          </p:cNvPr>
          <p:cNvSpPr>
            <a:spLocks noGrp="1"/>
          </p:cNvSpPr>
          <p:nvPr>
            <p:ph type="dt" sz="half" idx="10"/>
          </p:nvPr>
        </p:nvSpPr>
        <p:spPr/>
        <p:txBody>
          <a:bodyPr/>
          <a:lstStyle/>
          <a:p>
            <a:fld id="{619CB875-2AA5-4071-BCAD-AE5EC4A95FF6}" type="datetimeFigureOut">
              <a:rPr lang="en-US" smtClean="0"/>
              <a:t>8/3/2025</a:t>
            </a:fld>
            <a:endParaRPr lang="en-US"/>
          </a:p>
        </p:txBody>
      </p:sp>
      <p:sp>
        <p:nvSpPr>
          <p:cNvPr id="5" name="Footer Placeholder 4">
            <a:extLst>
              <a:ext uri="{FF2B5EF4-FFF2-40B4-BE49-F238E27FC236}">
                <a16:creationId xmlns:a16="http://schemas.microsoft.com/office/drawing/2014/main" id="{CFFD8292-3B66-3BB1-B279-8381B3DD6C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497BF7-A0CE-A19F-6051-B5E2DC5D8A70}"/>
              </a:ext>
            </a:extLst>
          </p:cNvPr>
          <p:cNvSpPr>
            <a:spLocks noGrp="1"/>
          </p:cNvSpPr>
          <p:nvPr>
            <p:ph type="sldNum" sz="quarter" idx="12"/>
          </p:nvPr>
        </p:nvSpPr>
        <p:spPr/>
        <p:txBody>
          <a:bodyPr/>
          <a:lstStyle/>
          <a:p>
            <a:fld id="{F457F5F3-7AAF-48DB-A976-BB66A5E804D7}" type="slidenum">
              <a:rPr lang="en-US" smtClean="0"/>
              <a:t>‹#›</a:t>
            </a:fld>
            <a:endParaRPr lang="en-US"/>
          </a:p>
        </p:txBody>
      </p:sp>
    </p:spTree>
    <p:extLst>
      <p:ext uri="{BB962C8B-B14F-4D97-AF65-F5344CB8AC3E}">
        <p14:creationId xmlns:p14="http://schemas.microsoft.com/office/powerpoint/2010/main" val="305347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81AB7-1532-FE3D-47C0-81A04BB678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5D713F-505D-A372-221D-E7AB68C4F0C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D7C706-EFB4-353D-C4F1-BE35509A3B27}"/>
              </a:ext>
            </a:extLst>
          </p:cNvPr>
          <p:cNvSpPr>
            <a:spLocks noGrp="1"/>
          </p:cNvSpPr>
          <p:nvPr>
            <p:ph type="dt" sz="half" idx="10"/>
          </p:nvPr>
        </p:nvSpPr>
        <p:spPr/>
        <p:txBody>
          <a:bodyPr/>
          <a:lstStyle/>
          <a:p>
            <a:fld id="{619CB875-2AA5-4071-BCAD-AE5EC4A95FF6}" type="datetimeFigureOut">
              <a:rPr lang="en-US" smtClean="0"/>
              <a:t>8/3/2025</a:t>
            </a:fld>
            <a:endParaRPr lang="en-US"/>
          </a:p>
        </p:txBody>
      </p:sp>
      <p:sp>
        <p:nvSpPr>
          <p:cNvPr id="5" name="Footer Placeholder 4">
            <a:extLst>
              <a:ext uri="{FF2B5EF4-FFF2-40B4-BE49-F238E27FC236}">
                <a16:creationId xmlns:a16="http://schemas.microsoft.com/office/drawing/2014/main" id="{FE715A4C-0094-82D0-10F6-9FFB97A4C7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20EA4F-4846-C215-3CD1-B10B26045E09}"/>
              </a:ext>
            </a:extLst>
          </p:cNvPr>
          <p:cNvSpPr>
            <a:spLocks noGrp="1"/>
          </p:cNvSpPr>
          <p:nvPr>
            <p:ph type="sldNum" sz="quarter" idx="12"/>
          </p:nvPr>
        </p:nvSpPr>
        <p:spPr/>
        <p:txBody>
          <a:bodyPr/>
          <a:lstStyle/>
          <a:p>
            <a:fld id="{F457F5F3-7AAF-48DB-A976-BB66A5E804D7}" type="slidenum">
              <a:rPr lang="en-US" smtClean="0"/>
              <a:t>‹#›</a:t>
            </a:fld>
            <a:endParaRPr lang="en-US"/>
          </a:p>
        </p:txBody>
      </p:sp>
    </p:spTree>
    <p:extLst>
      <p:ext uri="{BB962C8B-B14F-4D97-AF65-F5344CB8AC3E}">
        <p14:creationId xmlns:p14="http://schemas.microsoft.com/office/powerpoint/2010/main" val="10599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AAD297-379A-8C7B-B1FE-33C336BC73E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7ADA53-DCE8-C469-1288-593755E915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001B32-2704-0EDE-FC8C-42F855930072}"/>
              </a:ext>
            </a:extLst>
          </p:cNvPr>
          <p:cNvSpPr>
            <a:spLocks noGrp="1"/>
          </p:cNvSpPr>
          <p:nvPr>
            <p:ph type="dt" sz="half" idx="10"/>
          </p:nvPr>
        </p:nvSpPr>
        <p:spPr/>
        <p:txBody>
          <a:bodyPr/>
          <a:lstStyle/>
          <a:p>
            <a:fld id="{619CB875-2AA5-4071-BCAD-AE5EC4A95FF6}" type="datetimeFigureOut">
              <a:rPr lang="en-US" smtClean="0"/>
              <a:t>8/3/2025</a:t>
            </a:fld>
            <a:endParaRPr lang="en-US"/>
          </a:p>
        </p:txBody>
      </p:sp>
      <p:sp>
        <p:nvSpPr>
          <p:cNvPr id="5" name="Footer Placeholder 4">
            <a:extLst>
              <a:ext uri="{FF2B5EF4-FFF2-40B4-BE49-F238E27FC236}">
                <a16:creationId xmlns:a16="http://schemas.microsoft.com/office/drawing/2014/main" id="{36831397-294E-6B25-6680-C11C0A71EB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A3DFB-8754-212B-846B-1294261436F2}"/>
              </a:ext>
            </a:extLst>
          </p:cNvPr>
          <p:cNvSpPr>
            <a:spLocks noGrp="1"/>
          </p:cNvSpPr>
          <p:nvPr>
            <p:ph type="sldNum" sz="quarter" idx="12"/>
          </p:nvPr>
        </p:nvSpPr>
        <p:spPr/>
        <p:txBody>
          <a:bodyPr/>
          <a:lstStyle/>
          <a:p>
            <a:fld id="{F457F5F3-7AAF-48DB-A976-BB66A5E804D7}" type="slidenum">
              <a:rPr lang="en-US" smtClean="0"/>
              <a:t>‹#›</a:t>
            </a:fld>
            <a:endParaRPr lang="en-US"/>
          </a:p>
        </p:txBody>
      </p:sp>
    </p:spTree>
    <p:extLst>
      <p:ext uri="{BB962C8B-B14F-4D97-AF65-F5344CB8AC3E}">
        <p14:creationId xmlns:p14="http://schemas.microsoft.com/office/powerpoint/2010/main" val="2663314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3A7AB-3FA0-0BFA-8A19-11BAB4EA4B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FBC467-000D-56C2-E72D-07F7D73222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B3BCA5-DBFE-A1D1-15FD-E2EA07FA94B2}"/>
              </a:ext>
            </a:extLst>
          </p:cNvPr>
          <p:cNvSpPr>
            <a:spLocks noGrp="1"/>
          </p:cNvSpPr>
          <p:nvPr>
            <p:ph type="dt" sz="half" idx="10"/>
          </p:nvPr>
        </p:nvSpPr>
        <p:spPr/>
        <p:txBody>
          <a:bodyPr/>
          <a:lstStyle/>
          <a:p>
            <a:fld id="{619CB875-2AA5-4071-BCAD-AE5EC4A95FF6}" type="datetimeFigureOut">
              <a:rPr lang="en-US" smtClean="0"/>
              <a:t>8/3/2025</a:t>
            </a:fld>
            <a:endParaRPr lang="en-US"/>
          </a:p>
        </p:txBody>
      </p:sp>
      <p:sp>
        <p:nvSpPr>
          <p:cNvPr id="5" name="Footer Placeholder 4">
            <a:extLst>
              <a:ext uri="{FF2B5EF4-FFF2-40B4-BE49-F238E27FC236}">
                <a16:creationId xmlns:a16="http://schemas.microsoft.com/office/drawing/2014/main" id="{BBC33381-3D66-D92F-44C5-B1A3668BCC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5D2D1D-BB8B-C571-1F47-9653C9703858}"/>
              </a:ext>
            </a:extLst>
          </p:cNvPr>
          <p:cNvSpPr>
            <a:spLocks noGrp="1"/>
          </p:cNvSpPr>
          <p:nvPr>
            <p:ph type="sldNum" sz="quarter" idx="12"/>
          </p:nvPr>
        </p:nvSpPr>
        <p:spPr/>
        <p:txBody>
          <a:bodyPr/>
          <a:lstStyle/>
          <a:p>
            <a:fld id="{F457F5F3-7AAF-48DB-A976-BB66A5E804D7}" type="slidenum">
              <a:rPr lang="en-US" smtClean="0"/>
              <a:t>‹#›</a:t>
            </a:fld>
            <a:endParaRPr lang="en-US"/>
          </a:p>
        </p:txBody>
      </p:sp>
    </p:spTree>
    <p:extLst>
      <p:ext uri="{BB962C8B-B14F-4D97-AF65-F5344CB8AC3E}">
        <p14:creationId xmlns:p14="http://schemas.microsoft.com/office/powerpoint/2010/main" val="304698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BEFE7-C7E6-C498-A3A9-6A2AA828EB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F6F28BA-EE98-186A-6885-ECA77467A9E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E56C00-AC59-1DAF-FC5B-A6FCA326B7F3}"/>
              </a:ext>
            </a:extLst>
          </p:cNvPr>
          <p:cNvSpPr>
            <a:spLocks noGrp="1"/>
          </p:cNvSpPr>
          <p:nvPr>
            <p:ph type="dt" sz="half" idx="10"/>
          </p:nvPr>
        </p:nvSpPr>
        <p:spPr/>
        <p:txBody>
          <a:bodyPr/>
          <a:lstStyle/>
          <a:p>
            <a:fld id="{619CB875-2AA5-4071-BCAD-AE5EC4A95FF6}" type="datetimeFigureOut">
              <a:rPr lang="en-US" smtClean="0"/>
              <a:t>8/3/2025</a:t>
            </a:fld>
            <a:endParaRPr lang="en-US"/>
          </a:p>
        </p:txBody>
      </p:sp>
      <p:sp>
        <p:nvSpPr>
          <p:cNvPr id="5" name="Footer Placeholder 4">
            <a:extLst>
              <a:ext uri="{FF2B5EF4-FFF2-40B4-BE49-F238E27FC236}">
                <a16:creationId xmlns:a16="http://schemas.microsoft.com/office/drawing/2014/main" id="{F29D5839-626D-6403-0069-680FE4ECFD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609B1F-E670-80DF-234F-2D2B8A25CE24}"/>
              </a:ext>
            </a:extLst>
          </p:cNvPr>
          <p:cNvSpPr>
            <a:spLocks noGrp="1"/>
          </p:cNvSpPr>
          <p:nvPr>
            <p:ph type="sldNum" sz="quarter" idx="12"/>
          </p:nvPr>
        </p:nvSpPr>
        <p:spPr/>
        <p:txBody>
          <a:bodyPr/>
          <a:lstStyle/>
          <a:p>
            <a:fld id="{F457F5F3-7AAF-48DB-A976-BB66A5E804D7}" type="slidenum">
              <a:rPr lang="en-US" smtClean="0"/>
              <a:t>‹#›</a:t>
            </a:fld>
            <a:endParaRPr lang="en-US"/>
          </a:p>
        </p:txBody>
      </p:sp>
    </p:spTree>
    <p:extLst>
      <p:ext uri="{BB962C8B-B14F-4D97-AF65-F5344CB8AC3E}">
        <p14:creationId xmlns:p14="http://schemas.microsoft.com/office/powerpoint/2010/main" val="317805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40AC7-7DA0-F26D-55AD-1E8DACBBE7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22D078-D1B4-3CB2-CA67-6D47555A1F9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57BE84-7817-BF8E-3E07-E083137B9F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08831E7-60BB-F139-113C-9AE782E6AFE0}"/>
              </a:ext>
            </a:extLst>
          </p:cNvPr>
          <p:cNvSpPr>
            <a:spLocks noGrp="1"/>
          </p:cNvSpPr>
          <p:nvPr>
            <p:ph type="dt" sz="half" idx="10"/>
          </p:nvPr>
        </p:nvSpPr>
        <p:spPr/>
        <p:txBody>
          <a:bodyPr/>
          <a:lstStyle/>
          <a:p>
            <a:fld id="{619CB875-2AA5-4071-BCAD-AE5EC4A95FF6}" type="datetimeFigureOut">
              <a:rPr lang="en-US" smtClean="0"/>
              <a:t>8/3/2025</a:t>
            </a:fld>
            <a:endParaRPr lang="en-US"/>
          </a:p>
        </p:txBody>
      </p:sp>
      <p:sp>
        <p:nvSpPr>
          <p:cNvPr id="6" name="Footer Placeholder 5">
            <a:extLst>
              <a:ext uri="{FF2B5EF4-FFF2-40B4-BE49-F238E27FC236}">
                <a16:creationId xmlns:a16="http://schemas.microsoft.com/office/drawing/2014/main" id="{7E213561-6386-B1BC-DDB5-8D91131959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EC0D8A-85C9-6832-A4E9-C126B5384479}"/>
              </a:ext>
            </a:extLst>
          </p:cNvPr>
          <p:cNvSpPr>
            <a:spLocks noGrp="1"/>
          </p:cNvSpPr>
          <p:nvPr>
            <p:ph type="sldNum" sz="quarter" idx="12"/>
          </p:nvPr>
        </p:nvSpPr>
        <p:spPr/>
        <p:txBody>
          <a:bodyPr/>
          <a:lstStyle/>
          <a:p>
            <a:fld id="{F457F5F3-7AAF-48DB-A976-BB66A5E804D7}" type="slidenum">
              <a:rPr lang="en-US" smtClean="0"/>
              <a:t>‹#›</a:t>
            </a:fld>
            <a:endParaRPr lang="en-US"/>
          </a:p>
        </p:txBody>
      </p:sp>
    </p:spTree>
    <p:extLst>
      <p:ext uri="{BB962C8B-B14F-4D97-AF65-F5344CB8AC3E}">
        <p14:creationId xmlns:p14="http://schemas.microsoft.com/office/powerpoint/2010/main" val="659995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2DFE1-4952-6F61-5F85-FD23055B87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DD4050-8793-5A9F-DE54-2F3A378DA3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4D8809-AD89-1B61-DC70-C84275E3B3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83986B-66AD-C852-893E-0A7446F9EC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69D6B7-B12E-DB56-364B-D8E708DA18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34A1F1C-B089-F0BB-5008-A0963229228C}"/>
              </a:ext>
            </a:extLst>
          </p:cNvPr>
          <p:cNvSpPr>
            <a:spLocks noGrp="1"/>
          </p:cNvSpPr>
          <p:nvPr>
            <p:ph type="dt" sz="half" idx="10"/>
          </p:nvPr>
        </p:nvSpPr>
        <p:spPr/>
        <p:txBody>
          <a:bodyPr/>
          <a:lstStyle/>
          <a:p>
            <a:fld id="{619CB875-2AA5-4071-BCAD-AE5EC4A95FF6}" type="datetimeFigureOut">
              <a:rPr lang="en-US" smtClean="0"/>
              <a:t>8/3/2025</a:t>
            </a:fld>
            <a:endParaRPr lang="en-US"/>
          </a:p>
        </p:txBody>
      </p:sp>
      <p:sp>
        <p:nvSpPr>
          <p:cNvPr id="8" name="Footer Placeholder 7">
            <a:extLst>
              <a:ext uri="{FF2B5EF4-FFF2-40B4-BE49-F238E27FC236}">
                <a16:creationId xmlns:a16="http://schemas.microsoft.com/office/drawing/2014/main" id="{0AF46BB5-2D0D-A53A-97D2-06FDAA706D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52A56A-DF04-F2D9-38E2-F2EFED04A40A}"/>
              </a:ext>
            </a:extLst>
          </p:cNvPr>
          <p:cNvSpPr>
            <a:spLocks noGrp="1"/>
          </p:cNvSpPr>
          <p:nvPr>
            <p:ph type="sldNum" sz="quarter" idx="12"/>
          </p:nvPr>
        </p:nvSpPr>
        <p:spPr/>
        <p:txBody>
          <a:bodyPr/>
          <a:lstStyle/>
          <a:p>
            <a:fld id="{F457F5F3-7AAF-48DB-A976-BB66A5E804D7}" type="slidenum">
              <a:rPr lang="en-US" smtClean="0"/>
              <a:t>‹#›</a:t>
            </a:fld>
            <a:endParaRPr lang="en-US"/>
          </a:p>
        </p:txBody>
      </p:sp>
    </p:spTree>
    <p:extLst>
      <p:ext uri="{BB962C8B-B14F-4D97-AF65-F5344CB8AC3E}">
        <p14:creationId xmlns:p14="http://schemas.microsoft.com/office/powerpoint/2010/main" val="3098956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AE5D2-E37E-109F-CAA6-6005FBD07B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83CC43-63AF-D4A9-3A5B-264C1D1578D9}"/>
              </a:ext>
            </a:extLst>
          </p:cNvPr>
          <p:cNvSpPr>
            <a:spLocks noGrp="1"/>
          </p:cNvSpPr>
          <p:nvPr>
            <p:ph type="dt" sz="half" idx="10"/>
          </p:nvPr>
        </p:nvSpPr>
        <p:spPr/>
        <p:txBody>
          <a:bodyPr/>
          <a:lstStyle/>
          <a:p>
            <a:fld id="{619CB875-2AA5-4071-BCAD-AE5EC4A95FF6}" type="datetimeFigureOut">
              <a:rPr lang="en-US" smtClean="0"/>
              <a:t>8/3/2025</a:t>
            </a:fld>
            <a:endParaRPr lang="en-US"/>
          </a:p>
        </p:txBody>
      </p:sp>
      <p:sp>
        <p:nvSpPr>
          <p:cNvPr id="4" name="Footer Placeholder 3">
            <a:extLst>
              <a:ext uri="{FF2B5EF4-FFF2-40B4-BE49-F238E27FC236}">
                <a16:creationId xmlns:a16="http://schemas.microsoft.com/office/drawing/2014/main" id="{97712A32-580A-FB40-3B38-73CD8DDB17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C7E5299-CEBC-F72E-465C-52C71BE23237}"/>
              </a:ext>
            </a:extLst>
          </p:cNvPr>
          <p:cNvSpPr>
            <a:spLocks noGrp="1"/>
          </p:cNvSpPr>
          <p:nvPr>
            <p:ph type="sldNum" sz="quarter" idx="12"/>
          </p:nvPr>
        </p:nvSpPr>
        <p:spPr/>
        <p:txBody>
          <a:bodyPr/>
          <a:lstStyle/>
          <a:p>
            <a:fld id="{F457F5F3-7AAF-48DB-A976-BB66A5E804D7}" type="slidenum">
              <a:rPr lang="en-US" smtClean="0"/>
              <a:t>‹#›</a:t>
            </a:fld>
            <a:endParaRPr lang="en-US"/>
          </a:p>
        </p:txBody>
      </p:sp>
    </p:spTree>
    <p:extLst>
      <p:ext uri="{BB962C8B-B14F-4D97-AF65-F5344CB8AC3E}">
        <p14:creationId xmlns:p14="http://schemas.microsoft.com/office/powerpoint/2010/main" val="140985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B866BD-1E21-AD71-9B4D-6429DC68C129}"/>
              </a:ext>
            </a:extLst>
          </p:cNvPr>
          <p:cNvSpPr>
            <a:spLocks noGrp="1"/>
          </p:cNvSpPr>
          <p:nvPr>
            <p:ph type="dt" sz="half" idx="10"/>
          </p:nvPr>
        </p:nvSpPr>
        <p:spPr/>
        <p:txBody>
          <a:bodyPr/>
          <a:lstStyle/>
          <a:p>
            <a:fld id="{619CB875-2AA5-4071-BCAD-AE5EC4A95FF6}" type="datetimeFigureOut">
              <a:rPr lang="en-US" smtClean="0"/>
              <a:t>8/3/2025</a:t>
            </a:fld>
            <a:endParaRPr lang="en-US"/>
          </a:p>
        </p:txBody>
      </p:sp>
      <p:sp>
        <p:nvSpPr>
          <p:cNvPr id="3" name="Footer Placeholder 2">
            <a:extLst>
              <a:ext uri="{FF2B5EF4-FFF2-40B4-BE49-F238E27FC236}">
                <a16:creationId xmlns:a16="http://schemas.microsoft.com/office/drawing/2014/main" id="{25251030-D2D9-1C90-AF57-5C4A354A95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442607E-9B7E-DD6A-7514-93733A1D7D06}"/>
              </a:ext>
            </a:extLst>
          </p:cNvPr>
          <p:cNvSpPr>
            <a:spLocks noGrp="1"/>
          </p:cNvSpPr>
          <p:nvPr>
            <p:ph type="sldNum" sz="quarter" idx="12"/>
          </p:nvPr>
        </p:nvSpPr>
        <p:spPr/>
        <p:txBody>
          <a:bodyPr/>
          <a:lstStyle/>
          <a:p>
            <a:fld id="{F457F5F3-7AAF-48DB-A976-BB66A5E804D7}" type="slidenum">
              <a:rPr lang="en-US" smtClean="0"/>
              <a:t>‹#›</a:t>
            </a:fld>
            <a:endParaRPr lang="en-US"/>
          </a:p>
        </p:txBody>
      </p:sp>
    </p:spTree>
    <p:extLst>
      <p:ext uri="{BB962C8B-B14F-4D97-AF65-F5344CB8AC3E}">
        <p14:creationId xmlns:p14="http://schemas.microsoft.com/office/powerpoint/2010/main" val="547407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02529-5E6B-6B2B-70CA-E8A0C5F729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2E0AD8-CEE5-8BF5-6603-698888C5A7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2DC608-CC05-F102-C49D-3DDFE41491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2CC7AC-D8FE-9004-531B-F4D60AECB30C}"/>
              </a:ext>
            </a:extLst>
          </p:cNvPr>
          <p:cNvSpPr>
            <a:spLocks noGrp="1"/>
          </p:cNvSpPr>
          <p:nvPr>
            <p:ph type="dt" sz="half" idx="10"/>
          </p:nvPr>
        </p:nvSpPr>
        <p:spPr/>
        <p:txBody>
          <a:bodyPr/>
          <a:lstStyle/>
          <a:p>
            <a:fld id="{619CB875-2AA5-4071-BCAD-AE5EC4A95FF6}" type="datetimeFigureOut">
              <a:rPr lang="en-US" smtClean="0"/>
              <a:t>8/3/2025</a:t>
            </a:fld>
            <a:endParaRPr lang="en-US"/>
          </a:p>
        </p:txBody>
      </p:sp>
      <p:sp>
        <p:nvSpPr>
          <p:cNvPr id="6" name="Footer Placeholder 5">
            <a:extLst>
              <a:ext uri="{FF2B5EF4-FFF2-40B4-BE49-F238E27FC236}">
                <a16:creationId xmlns:a16="http://schemas.microsoft.com/office/drawing/2014/main" id="{EA308432-EB0D-9889-B9BD-DDE1FB2995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B9697B-1407-8709-DC13-DF374ABED4E5}"/>
              </a:ext>
            </a:extLst>
          </p:cNvPr>
          <p:cNvSpPr>
            <a:spLocks noGrp="1"/>
          </p:cNvSpPr>
          <p:nvPr>
            <p:ph type="sldNum" sz="quarter" idx="12"/>
          </p:nvPr>
        </p:nvSpPr>
        <p:spPr/>
        <p:txBody>
          <a:bodyPr/>
          <a:lstStyle/>
          <a:p>
            <a:fld id="{F457F5F3-7AAF-48DB-A976-BB66A5E804D7}" type="slidenum">
              <a:rPr lang="en-US" smtClean="0"/>
              <a:t>‹#›</a:t>
            </a:fld>
            <a:endParaRPr lang="en-US"/>
          </a:p>
        </p:txBody>
      </p:sp>
    </p:spTree>
    <p:extLst>
      <p:ext uri="{BB962C8B-B14F-4D97-AF65-F5344CB8AC3E}">
        <p14:creationId xmlns:p14="http://schemas.microsoft.com/office/powerpoint/2010/main" val="1801220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3F90E-A075-620D-93BC-362D9ED97A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1006B6-3DD8-3006-C4BA-EEDD07026E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FF8F46-7F86-DB7D-85FC-6714D8A573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5F8E5-729E-322A-D64E-7DD15D2D1417}"/>
              </a:ext>
            </a:extLst>
          </p:cNvPr>
          <p:cNvSpPr>
            <a:spLocks noGrp="1"/>
          </p:cNvSpPr>
          <p:nvPr>
            <p:ph type="dt" sz="half" idx="10"/>
          </p:nvPr>
        </p:nvSpPr>
        <p:spPr/>
        <p:txBody>
          <a:bodyPr/>
          <a:lstStyle/>
          <a:p>
            <a:fld id="{619CB875-2AA5-4071-BCAD-AE5EC4A95FF6}" type="datetimeFigureOut">
              <a:rPr lang="en-US" smtClean="0"/>
              <a:t>8/3/2025</a:t>
            </a:fld>
            <a:endParaRPr lang="en-US"/>
          </a:p>
        </p:txBody>
      </p:sp>
      <p:sp>
        <p:nvSpPr>
          <p:cNvPr id="6" name="Footer Placeholder 5">
            <a:extLst>
              <a:ext uri="{FF2B5EF4-FFF2-40B4-BE49-F238E27FC236}">
                <a16:creationId xmlns:a16="http://schemas.microsoft.com/office/drawing/2014/main" id="{E8D2F213-3AD5-C3BA-27FE-052FCD521A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E033F1-689E-18F9-46D1-D5F17332D1A1}"/>
              </a:ext>
            </a:extLst>
          </p:cNvPr>
          <p:cNvSpPr>
            <a:spLocks noGrp="1"/>
          </p:cNvSpPr>
          <p:nvPr>
            <p:ph type="sldNum" sz="quarter" idx="12"/>
          </p:nvPr>
        </p:nvSpPr>
        <p:spPr/>
        <p:txBody>
          <a:bodyPr/>
          <a:lstStyle/>
          <a:p>
            <a:fld id="{F457F5F3-7AAF-48DB-A976-BB66A5E804D7}" type="slidenum">
              <a:rPr lang="en-US" smtClean="0"/>
              <a:t>‹#›</a:t>
            </a:fld>
            <a:endParaRPr lang="en-US"/>
          </a:p>
        </p:txBody>
      </p:sp>
    </p:spTree>
    <p:extLst>
      <p:ext uri="{BB962C8B-B14F-4D97-AF65-F5344CB8AC3E}">
        <p14:creationId xmlns:p14="http://schemas.microsoft.com/office/powerpoint/2010/main" val="3305120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3000">
              <a:schemeClr val="accent3">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176FB6-3241-8B08-11BF-0A16DC2999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EEA597-5869-64E6-4D2E-288BBFD247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07CB51-4A7F-8D59-CD3A-3118B8FB5B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19CB875-2AA5-4071-BCAD-AE5EC4A95FF6}" type="datetimeFigureOut">
              <a:rPr lang="en-US" smtClean="0"/>
              <a:t>8/3/2025</a:t>
            </a:fld>
            <a:endParaRPr lang="en-US"/>
          </a:p>
        </p:txBody>
      </p:sp>
      <p:sp>
        <p:nvSpPr>
          <p:cNvPr id="5" name="Footer Placeholder 4">
            <a:extLst>
              <a:ext uri="{FF2B5EF4-FFF2-40B4-BE49-F238E27FC236}">
                <a16:creationId xmlns:a16="http://schemas.microsoft.com/office/drawing/2014/main" id="{A7B4FB54-D6D7-ADE5-1C85-0318227EF4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7D04AC5-48F0-A7DC-07D1-631281F436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457F5F3-7AAF-48DB-A976-BB66A5E804D7}" type="slidenum">
              <a:rPr lang="en-US" smtClean="0"/>
              <a:t>‹#›</a:t>
            </a:fld>
            <a:endParaRPr lang="en-US"/>
          </a:p>
        </p:txBody>
      </p:sp>
    </p:spTree>
    <p:extLst>
      <p:ext uri="{BB962C8B-B14F-4D97-AF65-F5344CB8AC3E}">
        <p14:creationId xmlns:p14="http://schemas.microsoft.com/office/powerpoint/2010/main" val="2099396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6A6F8-BD93-03A0-EF73-4FC98968AA27}"/>
              </a:ext>
            </a:extLst>
          </p:cNvPr>
          <p:cNvSpPr>
            <a:spLocks noGrp="1"/>
          </p:cNvSpPr>
          <p:nvPr>
            <p:ph type="ctrTitle"/>
          </p:nvPr>
        </p:nvSpPr>
        <p:spPr/>
        <p:txBody>
          <a:bodyPr/>
          <a:lstStyle/>
          <a:p>
            <a:r>
              <a:rPr lang="en-US" dirty="0"/>
              <a:t>Speaking Skills </a:t>
            </a:r>
          </a:p>
        </p:txBody>
      </p:sp>
      <p:sp>
        <p:nvSpPr>
          <p:cNvPr id="3" name="Subtitle 2">
            <a:extLst>
              <a:ext uri="{FF2B5EF4-FFF2-40B4-BE49-F238E27FC236}">
                <a16:creationId xmlns:a16="http://schemas.microsoft.com/office/drawing/2014/main" id="{E455584B-9E58-76A5-C767-3E1FE861820B}"/>
              </a:ext>
            </a:extLst>
          </p:cNvPr>
          <p:cNvSpPr>
            <a:spLocks noGrp="1"/>
          </p:cNvSpPr>
          <p:nvPr>
            <p:ph type="subTitle" idx="1"/>
          </p:nvPr>
        </p:nvSpPr>
        <p:spPr/>
        <p:txBody>
          <a:bodyPr>
            <a:normAutofit/>
          </a:bodyPr>
          <a:lstStyle/>
          <a:p>
            <a:r>
              <a:rPr lang="en-US" sz="6600" dirty="0"/>
              <a:t>4/8/2025</a:t>
            </a:r>
          </a:p>
        </p:txBody>
      </p:sp>
      <p:pic>
        <p:nvPicPr>
          <p:cNvPr id="1026" name="Picture 2" descr="Speaking Skills for Students ...">
            <a:extLst>
              <a:ext uri="{FF2B5EF4-FFF2-40B4-BE49-F238E27FC236}">
                <a16:creationId xmlns:a16="http://schemas.microsoft.com/office/drawing/2014/main" id="{134C496D-01CA-6131-F91B-1A5AAC1300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155" y="201613"/>
            <a:ext cx="2762250" cy="16573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ow to improve your speaking skills: 10 ...">
            <a:extLst>
              <a:ext uri="{FF2B5EF4-FFF2-40B4-BE49-F238E27FC236}">
                <a16:creationId xmlns:a16="http://schemas.microsoft.com/office/drawing/2014/main" id="{F855CEF0-2754-5830-343D-79C37CBAEC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764" y="405131"/>
            <a:ext cx="3982081" cy="210058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Job Benefits of Better Speaking Skills ...">
            <a:extLst>
              <a:ext uri="{FF2B5EF4-FFF2-40B4-BE49-F238E27FC236}">
                <a16:creationId xmlns:a16="http://schemas.microsoft.com/office/drawing/2014/main" id="{EE1A52DE-ABBC-3869-04C1-CBCFEF18B9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19532" y="4582477"/>
            <a:ext cx="3485580" cy="1821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6221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78B38-886B-D1AA-43D1-304BAD8430B1}"/>
              </a:ext>
            </a:extLst>
          </p:cNvPr>
          <p:cNvSpPr>
            <a:spLocks noGrp="1"/>
          </p:cNvSpPr>
          <p:nvPr>
            <p:ph type="title"/>
          </p:nvPr>
        </p:nvSpPr>
        <p:spPr>
          <a:xfrm>
            <a:off x="838200" y="365125"/>
            <a:ext cx="10515600" cy="1460500"/>
          </a:xfrm>
        </p:spPr>
        <p:txBody>
          <a:bodyPr/>
          <a:lstStyle/>
          <a:p>
            <a:r>
              <a:rPr lang="en-US" b="1" dirty="0">
                <a:highlight>
                  <a:srgbClr val="FFFF00"/>
                </a:highlight>
              </a:rPr>
              <a:t>9.2 Speaking in different ways</a:t>
            </a:r>
            <a:br>
              <a:rPr lang="en-US" dirty="0">
                <a:highlight>
                  <a:srgbClr val="FFFF00"/>
                </a:highlight>
              </a:rPr>
            </a:br>
            <a:endParaRPr lang="en-US" dirty="0">
              <a:highlight>
                <a:srgbClr val="FFFF00"/>
              </a:highlight>
            </a:endParaRPr>
          </a:p>
        </p:txBody>
      </p:sp>
      <p:sp>
        <p:nvSpPr>
          <p:cNvPr id="3" name="Content Placeholder 2">
            <a:extLst>
              <a:ext uri="{FF2B5EF4-FFF2-40B4-BE49-F238E27FC236}">
                <a16:creationId xmlns:a16="http://schemas.microsoft.com/office/drawing/2014/main" id="{BAA2FE75-DCF2-A1E2-337B-D49065A06491}"/>
              </a:ext>
            </a:extLst>
          </p:cNvPr>
          <p:cNvSpPr>
            <a:spLocks noGrp="1"/>
          </p:cNvSpPr>
          <p:nvPr>
            <p:ph idx="1"/>
          </p:nvPr>
        </p:nvSpPr>
        <p:spPr>
          <a:xfrm>
            <a:off x="746760" y="1998345"/>
            <a:ext cx="10515600" cy="4351338"/>
          </a:xfrm>
        </p:spPr>
        <p:txBody>
          <a:bodyPr/>
          <a:lstStyle/>
          <a:p>
            <a:r>
              <a:rPr lang="en-US" kern="100" dirty="0">
                <a:latin typeface="Bookman Old Style" panose="02050604050505020204" pitchFamily="18" charset="0"/>
                <a:ea typeface="Aptos" panose="020B0004020202020204" pitchFamily="34" charset="0"/>
                <a:cs typeface="Cordia New" panose="020B0304020202020204" pitchFamily="34" charset="-34"/>
              </a:rPr>
              <a:t>Speaking and listening skills are important in all aspects of your life</a:t>
            </a:r>
          </a:p>
          <a:p>
            <a:pPr marL="0" indent="0">
              <a:buNone/>
            </a:pPr>
            <a:endParaRPr lang="en-US" kern="100" dirty="0">
              <a:latin typeface="Bookman Old Style" panose="02050604050505020204" pitchFamily="18" charset="0"/>
              <a:ea typeface="Aptos" panose="020B0004020202020204" pitchFamily="34" charset="0"/>
              <a:cs typeface="Cordia New" panose="020B0304020202020204" pitchFamily="34" charset="-34"/>
            </a:endParaRPr>
          </a:p>
          <a:p>
            <a:r>
              <a:rPr lang="en-US" kern="100" dirty="0">
                <a:latin typeface="Bookman Old Style" panose="02050604050505020204" pitchFamily="18" charset="0"/>
                <a:ea typeface="Aptos" panose="020B0004020202020204" pitchFamily="34" charset="0"/>
                <a:cs typeface="Cordia New" panose="020B0304020202020204" pitchFamily="34" charset="-34"/>
              </a:rPr>
              <a:t>you get by in everyday situations, connect with other people, and build and maintain relationships.</a:t>
            </a:r>
          </a:p>
          <a:p>
            <a:pPr marL="0" indent="0">
              <a:buNone/>
            </a:pPr>
            <a:endParaRPr lang="en-US" kern="100" dirty="0">
              <a:latin typeface="Bookman Old Style" panose="02050604050505020204" pitchFamily="18" charset="0"/>
              <a:ea typeface="Aptos" panose="020B0004020202020204" pitchFamily="34" charset="0"/>
              <a:cs typeface="Cordia New" panose="020B0304020202020204" pitchFamily="34" charset="-34"/>
            </a:endParaRPr>
          </a:p>
          <a:p>
            <a:r>
              <a:rPr lang="en-US" kern="100" dirty="0">
                <a:latin typeface="Bookman Old Style" panose="02050604050505020204" pitchFamily="18" charset="0"/>
                <a:ea typeface="Aptos" panose="020B0004020202020204" pitchFamily="34" charset="0"/>
                <a:cs typeface="Cordia New" panose="020B0304020202020204" pitchFamily="34" charset="-34"/>
              </a:rPr>
              <a:t>People are influenced by what you say and you need to make sure that you are easily understood by others</a:t>
            </a:r>
            <a:endParaRPr lang="en-US" dirty="0"/>
          </a:p>
        </p:txBody>
      </p:sp>
    </p:spTree>
    <p:extLst>
      <p:ext uri="{BB962C8B-B14F-4D97-AF65-F5344CB8AC3E}">
        <p14:creationId xmlns:p14="http://schemas.microsoft.com/office/powerpoint/2010/main" val="2380970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7310A53-1F70-4511-2CDF-D01589F06CE7}"/>
              </a:ext>
            </a:extLst>
          </p:cNvPr>
          <p:cNvSpPr txBox="1"/>
          <p:nvPr/>
        </p:nvSpPr>
        <p:spPr>
          <a:xfrm>
            <a:off x="1584960" y="539816"/>
            <a:ext cx="7924800" cy="627031"/>
          </a:xfrm>
          <a:prstGeom prst="rect">
            <a:avLst/>
          </a:prstGeom>
          <a:noFill/>
        </p:spPr>
        <p:txBody>
          <a:bodyPr wrap="square">
            <a:spAutoFit/>
          </a:bodyPr>
          <a:lstStyle/>
          <a:p>
            <a:pPr marL="0" marR="0" algn="just">
              <a:lnSpc>
                <a:spcPct val="115000"/>
              </a:lnSpc>
              <a:spcAft>
                <a:spcPts val="800"/>
              </a:spcAft>
              <a:buNone/>
            </a:pPr>
            <a:r>
              <a:rPr lang="en-US" sz="3200" b="1" kern="100" dirty="0">
                <a:effectLst/>
                <a:highlight>
                  <a:srgbClr val="FFFF00"/>
                </a:highlight>
                <a:latin typeface="Bookman Old Style" panose="02050604050505020204" pitchFamily="18" charset="0"/>
                <a:ea typeface="Aptos" panose="020B0004020202020204" pitchFamily="34" charset="0"/>
                <a:cs typeface="Cordia New" panose="020B0304020202020204" pitchFamily="34" charset="-34"/>
              </a:rPr>
              <a:t>Everyday speaking and listening</a:t>
            </a:r>
            <a:endParaRPr lang="en-US" sz="3200" b="1" kern="100" dirty="0">
              <a:effectLst/>
              <a:highlight>
                <a:srgbClr val="FFFF00"/>
              </a:highlight>
              <a:latin typeface="Aptos" panose="020B0004020202020204" pitchFamily="34" charset="0"/>
              <a:ea typeface="Aptos" panose="020B0004020202020204" pitchFamily="34" charset="0"/>
              <a:cs typeface="Cordia New" panose="020B0304020202020204" pitchFamily="34" charset="-34"/>
            </a:endParaRPr>
          </a:p>
        </p:txBody>
      </p:sp>
      <p:sp>
        <p:nvSpPr>
          <p:cNvPr id="15" name="Rectangle: Rounded Corners 14">
            <a:extLst>
              <a:ext uri="{FF2B5EF4-FFF2-40B4-BE49-F238E27FC236}">
                <a16:creationId xmlns:a16="http://schemas.microsoft.com/office/drawing/2014/main" id="{F16DC703-7F28-0962-4B5C-31DE62B86D0C}"/>
              </a:ext>
            </a:extLst>
          </p:cNvPr>
          <p:cNvSpPr/>
          <p:nvPr/>
        </p:nvSpPr>
        <p:spPr>
          <a:xfrm>
            <a:off x="1463038" y="1610733"/>
            <a:ext cx="9855200" cy="914400"/>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48FF73E7-2CB0-952F-D503-7A18C2517B71}"/>
              </a:ext>
            </a:extLst>
          </p:cNvPr>
          <p:cNvSpPr txBox="1"/>
          <p:nvPr/>
        </p:nvSpPr>
        <p:spPr>
          <a:xfrm>
            <a:off x="1463039" y="1820419"/>
            <a:ext cx="9977120" cy="523220"/>
          </a:xfrm>
          <a:prstGeom prst="rect">
            <a:avLst/>
          </a:prstGeom>
          <a:noFill/>
        </p:spPr>
        <p:txBody>
          <a:bodyPr wrap="square">
            <a:spAutoFit/>
          </a:bodyPr>
          <a:lstStyle/>
          <a:p>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applies to your working life as well as your personal life</a:t>
            </a:r>
            <a:endParaRPr lang="en-US" sz="2800" dirty="0"/>
          </a:p>
        </p:txBody>
      </p:sp>
      <p:sp>
        <p:nvSpPr>
          <p:cNvPr id="16" name="Rectangle: Rounded Corners 15">
            <a:extLst>
              <a:ext uri="{FF2B5EF4-FFF2-40B4-BE49-F238E27FC236}">
                <a16:creationId xmlns:a16="http://schemas.microsoft.com/office/drawing/2014/main" id="{7A4AD144-EDB9-5CE2-6D72-38881D921BE9}"/>
              </a:ext>
            </a:extLst>
          </p:cNvPr>
          <p:cNvSpPr/>
          <p:nvPr/>
        </p:nvSpPr>
        <p:spPr>
          <a:xfrm>
            <a:off x="1402077" y="2888290"/>
            <a:ext cx="9855200" cy="914400"/>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B11C824-CCC0-34A0-DFD5-2CC6438117ED}"/>
              </a:ext>
            </a:extLst>
          </p:cNvPr>
          <p:cNvSpPr txBox="1"/>
          <p:nvPr/>
        </p:nvSpPr>
        <p:spPr>
          <a:xfrm>
            <a:off x="1463038" y="2811185"/>
            <a:ext cx="9855200" cy="954107"/>
          </a:xfrm>
          <a:prstGeom prst="rect">
            <a:avLst/>
          </a:prstGeom>
          <a:noFill/>
        </p:spPr>
        <p:txBody>
          <a:bodyPr wrap="square">
            <a:spAutoFit/>
          </a:bodyPr>
          <a:lstStyle/>
          <a:p>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able to listen and to speak clearly and confidently are skills that are highly valued whatever your job</a:t>
            </a:r>
            <a:endParaRPr lang="en-US" sz="2800" dirty="0"/>
          </a:p>
        </p:txBody>
      </p:sp>
      <p:sp>
        <p:nvSpPr>
          <p:cNvPr id="17" name="Rectangle: Rounded Corners 16">
            <a:extLst>
              <a:ext uri="{FF2B5EF4-FFF2-40B4-BE49-F238E27FC236}">
                <a16:creationId xmlns:a16="http://schemas.microsoft.com/office/drawing/2014/main" id="{8B0DC1C5-2E4D-18F6-5172-0976DE19C09F}"/>
              </a:ext>
            </a:extLst>
          </p:cNvPr>
          <p:cNvSpPr/>
          <p:nvPr/>
        </p:nvSpPr>
        <p:spPr>
          <a:xfrm>
            <a:off x="1374432" y="4051344"/>
            <a:ext cx="9855200" cy="914400"/>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BB7265C4-46D4-CF83-EA3A-8EBAABEF9107}"/>
              </a:ext>
            </a:extLst>
          </p:cNvPr>
          <p:cNvSpPr txBox="1"/>
          <p:nvPr/>
        </p:nvSpPr>
        <p:spPr>
          <a:xfrm>
            <a:off x="1463038" y="4162458"/>
            <a:ext cx="9855200" cy="523220"/>
          </a:xfrm>
          <a:prstGeom prst="rect">
            <a:avLst/>
          </a:prstGeom>
          <a:noFill/>
        </p:spPr>
        <p:txBody>
          <a:bodyPr wrap="square">
            <a:spAutoFit/>
          </a:bodyPr>
          <a:lstStyle/>
          <a:p>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important to use the correct language for the context</a:t>
            </a:r>
            <a:endParaRPr lang="en-US" sz="2800" dirty="0"/>
          </a:p>
        </p:txBody>
      </p:sp>
      <p:sp>
        <p:nvSpPr>
          <p:cNvPr id="18" name="Rectangle: Rounded Corners 17">
            <a:extLst>
              <a:ext uri="{FF2B5EF4-FFF2-40B4-BE49-F238E27FC236}">
                <a16:creationId xmlns:a16="http://schemas.microsoft.com/office/drawing/2014/main" id="{9B073408-2689-B5E6-B29D-8A1618CF8C3C}"/>
              </a:ext>
            </a:extLst>
          </p:cNvPr>
          <p:cNvSpPr/>
          <p:nvPr/>
        </p:nvSpPr>
        <p:spPr>
          <a:xfrm>
            <a:off x="1374432" y="5261741"/>
            <a:ext cx="10004766" cy="1095894"/>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85A9157A-D59C-9A76-EFFA-600107B109F1}"/>
              </a:ext>
            </a:extLst>
          </p:cNvPr>
          <p:cNvSpPr txBox="1"/>
          <p:nvPr/>
        </p:nvSpPr>
        <p:spPr>
          <a:xfrm>
            <a:off x="1463038" y="5281466"/>
            <a:ext cx="9977121" cy="1056443"/>
          </a:xfrm>
          <a:prstGeom prst="rect">
            <a:avLst/>
          </a:prstGeom>
          <a:noFill/>
        </p:spPr>
        <p:txBody>
          <a:bodyPr wrap="square">
            <a:spAutoFit/>
          </a:bodyPr>
          <a:lstStyle/>
          <a:p>
            <a:pPr marR="0" algn="just">
              <a:lnSpc>
                <a:spcPct val="115000"/>
              </a:lnSpc>
              <a:spcAft>
                <a:spcPts val="800"/>
              </a:spcAft>
            </a:pP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should adapt your style and approach to suit your audience. </a:t>
            </a:r>
            <a:endParaRPr lang="en-US" sz="2800" kern="100" dirty="0">
              <a:effectLst/>
              <a:latin typeface="Aptos" panose="020B0004020202020204" pitchFamily="34" charset="0"/>
              <a:ea typeface="Aptos" panose="020B0004020202020204" pitchFamily="34" charset="0"/>
              <a:cs typeface="Cordia New" panose="020B0304020202020204" pitchFamily="34" charset="-34"/>
            </a:endParaRPr>
          </a:p>
        </p:txBody>
      </p:sp>
    </p:spTree>
    <p:extLst>
      <p:ext uri="{BB962C8B-B14F-4D97-AF65-F5344CB8AC3E}">
        <p14:creationId xmlns:p14="http://schemas.microsoft.com/office/powerpoint/2010/main" val="4277165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500" fill="hold"/>
                                        <p:tgtEl>
                                          <p:spTgt spid="18"/>
                                        </p:tgtEl>
                                        <p:attrNameLst>
                                          <p:attrName>ppt_x</p:attrName>
                                        </p:attrNameLst>
                                      </p:cBhvr>
                                      <p:tavLst>
                                        <p:tav tm="0">
                                          <p:val>
                                            <p:strVal val="#ppt_x"/>
                                          </p:val>
                                        </p:tav>
                                        <p:tav tm="100000">
                                          <p:val>
                                            <p:strVal val="#ppt_x"/>
                                          </p:val>
                                        </p:tav>
                                      </p:tavLst>
                                    </p:anim>
                                    <p:anim calcmode="lin" valueType="num">
                                      <p:cBhvr additive="base">
                                        <p:cTn id="4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0" grpId="0"/>
      <p:bldP spid="16" grpId="0" animBg="1"/>
      <p:bldP spid="12" grpId="0"/>
      <p:bldP spid="17" grpId="0" animBg="1"/>
      <p:bldP spid="14" grpId="0"/>
      <p:bldP spid="18" grpId="0" animBg="1"/>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3FCA6B-525E-6B40-2179-47E0516A155D}"/>
              </a:ext>
            </a:extLst>
          </p:cNvPr>
          <p:cNvSpPr txBox="1"/>
          <p:nvPr/>
        </p:nvSpPr>
        <p:spPr>
          <a:xfrm>
            <a:off x="369925" y="4222698"/>
            <a:ext cx="11452150" cy="2075312"/>
          </a:xfrm>
          <a:prstGeom prst="rect">
            <a:avLst/>
          </a:prstGeom>
          <a:noFill/>
        </p:spPr>
        <p:txBody>
          <a:bodyPr wrap="square">
            <a:spAutoFit/>
          </a:bodyPr>
          <a:lstStyle/>
          <a:p>
            <a:pPr marR="0" indent="52388" algn="just">
              <a:lnSpc>
                <a:spcPct val="115000"/>
              </a:lnSpc>
              <a:spcAft>
                <a:spcPts val="800"/>
              </a:spcAft>
              <a:buNone/>
            </a:pPr>
            <a:r>
              <a:rPr lang="en-US" sz="2400" b="1" kern="100" dirty="0">
                <a:solidFill>
                  <a:schemeClr val="accent5">
                    <a:lumMod val="75000"/>
                  </a:schemeClr>
                </a:solidFill>
                <a:effectLst/>
                <a:latin typeface="Bookman Old Style" panose="02050604050505020204" pitchFamily="18" charset="0"/>
                <a:ea typeface="Aptos" panose="020B0004020202020204" pitchFamily="34" charset="0"/>
                <a:cs typeface="Cordia New" panose="020B0304020202020204" pitchFamily="34" charset="-34"/>
              </a:rPr>
              <a:t>The language and style you use when you are speaking will depend on:</a:t>
            </a:r>
            <a:endParaRPr lang="en-US" sz="2400" b="1" kern="100" dirty="0">
              <a:solidFill>
                <a:schemeClr val="accent5">
                  <a:lumMod val="75000"/>
                </a:schemeClr>
              </a:solidFill>
              <a:effectLst/>
              <a:latin typeface="Aptos" panose="020B0004020202020204" pitchFamily="34" charset="0"/>
              <a:ea typeface="Aptos" panose="020B0004020202020204" pitchFamily="34" charset="0"/>
              <a:cs typeface="Cordia New" panose="020B0304020202020204" pitchFamily="34" charset="-34"/>
            </a:endParaRPr>
          </a:p>
          <a:p>
            <a:pPr marL="342900" marR="0" lvl="0" indent="-342900" algn="just">
              <a:lnSpc>
                <a:spcPct val="115000"/>
              </a:lnSpc>
              <a:spcAft>
                <a:spcPts val="800"/>
              </a:spcAft>
              <a:buSzPts val="1000"/>
              <a:buFont typeface="Symbol" panose="05050102010706020507" pitchFamily="18" charset="2"/>
              <a:buChar char=""/>
              <a:tabLst>
                <a:tab pos="457200" algn="l"/>
              </a:tabLst>
            </a:pPr>
            <a:r>
              <a:rPr lang="en-US" sz="2400" b="1" kern="100" dirty="0">
                <a:solidFill>
                  <a:schemeClr val="accent5">
                    <a:lumMod val="75000"/>
                  </a:schemeClr>
                </a:solidFill>
                <a:effectLst/>
                <a:latin typeface="Bookman Old Style" panose="02050604050505020204" pitchFamily="18" charset="0"/>
                <a:ea typeface="Aptos" panose="020B0004020202020204" pitchFamily="34" charset="0"/>
                <a:cs typeface="Cordia New" panose="020B0304020202020204" pitchFamily="34" charset="-34"/>
              </a:rPr>
              <a:t>who you are talking to</a:t>
            </a:r>
            <a:endParaRPr lang="en-US" sz="2400" b="1" kern="100" dirty="0">
              <a:solidFill>
                <a:schemeClr val="accent5">
                  <a:lumMod val="75000"/>
                </a:schemeClr>
              </a:solidFill>
              <a:effectLst/>
              <a:latin typeface="Aptos" panose="020B0004020202020204" pitchFamily="34" charset="0"/>
              <a:ea typeface="Aptos" panose="020B0004020202020204" pitchFamily="34" charset="0"/>
              <a:cs typeface="Cordia New" panose="020B0304020202020204" pitchFamily="34" charset="-34"/>
            </a:endParaRPr>
          </a:p>
          <a:p>
            <a:pPr marL="342900" marR="0" lvl="0" indent="-342900" algn="just">
              <a:lnSpc>
                <a:spcPct val="115000"/>
              </a:lnSpc>
              <a:spcAft>
                <a:spcPts val="800"/>
              </a:spcAft>
              <a:buSzPts val="1000"/>
              <a:buFont typeface="Symbol" panose="05050102010706020507" pitchFamily="18" charset="2"/>
              <a:buChar char=""/>
              <a:tabLst>
                <a:tab pos="457200" algn="l"/>
              </a:tabLst>
            </a:pPr>
            <a:r>
              <a:rPr lang="en-US" sz="2400" b="1" kern="100" dirty="0">
                <a:solidFill>
                  <a:schemeClr val="accent5">
                    <a:lumMod val="75000"/>
                  </a:schemeClr>
                </a:solidFill>
                <a:effectLst/>
                <a:latin typeface="Bookman Old Style" panose="02050604050505020204" pitchFamily="18" charset="0"/>
                <a:ea typeface="Aptos" panose="020B0004020202020204" pitchFamily="34" charset="0"/>
                <a:cs typeface="Cordia New" panose="020B0304020202020204" pitchFamily="34" charset="-34"/>
              </a:rPr>
              <a:t>the situation</a:t>
            </a:r>
            <a:endParaRPr lang="en-US" sz="2400" b="1" kern="100" dirty="0">
              <a:solidFill>
                <a:schemeClr val="accent5">
                  <a:lumMod val="75000"/>
                </a:schemeClr>
              </a:solidFill>
              <a:effectLst/>
              <a:latin typeface="Aptos" panose="020B0004020202020204" pitchFamily="34" charset="0"/>
              <a:ea typeface="Aptos" panose="020B0004020202020204" pitchFamily="34" charset="0"/>
              <a:cs typeface="Cordia New" panose="020B0304020202020204" pitchFamily="34" charset="-34"/>
            </a:endParaRPr>
          </a:p>
          <a:p>
            <a:pPr marL="342900" marR="0" lvl="0" indent="-342900" algn="just">
              <a:lnSpc>
                <a:spcPct val="115000"/>
              </a:lnSpc>
              <a:spcAft>
                <a:spcPts val="800"/>
              </a:spcAft>
              <a:buSzPts val="1000"/>
              <a:buFont typeface="Symbol" panose="05050102010706020507" pitchFamily="18" charset="2"/>
              <a:buChar char=""/>
              <a:tabLst>
                <a:tab pos="457200" algn="l"/>
              </a:tabLst>
            </a:pPr>
            <a:r>
              <a:rPr lang="en-US" sz="2400" b="1" kern="100" dirty="0">
                <a:solidFill>
                  <a:schemeClr val="accent5">
                    <a:lumMod val="75000"/>
                  </a:schemeClr>
                </a:solidFill>
                <a:effectLst/>
                <a:latin typeface="Bookman Old Style" panose="02050604050505020204" pitchFamily="18" charset="0"/>
                <a:ea typeface="Aptos" panose="020B0004020202020204" pitchFamily="34" charset="0"/>
                <a:cs typeface="Cordia New" panose="020B0304020202020204" pitchFamily="34" charset="-34"/>
              </a:rPr>
              <a:t>what you expect or hope to happen as a result.</a:t>
            </a:r>
            <a:endParaRPr lang="en-US" sz="2400" b="1" kern="100" dirty="0">
              <a:solidFill>
                <a:schemeClr val="accent5">
                  <a:lumMod val="75000"/>
                </a:schemeClr>
              </a:solidFill>
              <a:effectLst/>
              <a:latin typeface="Aptos" panose="020B0004020202020204" pitchFamily="34" charset="0"/>
              <a:ea typeface="Aptos" panose="020B0004020202020204" pitchFamily="34" charset="0"/>
              <a:cs typeface="Cordia New" panose="020B0304020202020204" pitchFamily="34" charset="-34"/>
            </a:endParaRPr>
          </a:p>
        </p:txBody>
      </p:sp>
      <p:sp>
        <p:nvSpPr>
          <p:cNvPr id="5" name="TextBox 4">
            <a:extLst>
              <a:ext uri="{FF2B5EF4-FFF2-40B4-BE49-F238E27FC236}">
                <a16:creationId xmlns:a16="http://schemas.microsoft.com/office/drawing/2014/main" id="{C8752F19-1D9F-21D8-F610-52D605F42C8A}"/>
              </a:ext>
            </a:extLst>
          </p:cNvPr>
          <p:cNvSpPr txBox="1"/>
          <p:nvPr/>
        </p:nvSpPr>
        <p:spPr>
          <a:xfrm>
            <a:off x="624663" y="415816"/>
            <a:ext cx="4128090" cy="646331"/>
          </a:xfrm>
          <a:prstGeom prst="rect">
            <a:avLst/>
          </a:prstGeom>
          <a:noFill/>
        </p:spPr>
        <p:txBody>
          <a:bodyPr wrap="square">
            <a:spAutoFit/>
          </a:bodyPr>
          <a:lstStyle/>
          <a:p>
            <a:r>
              <a:rPr lang="en-US" sz="3600" b="1" kern="100" dirty="0">
                <a:effectLst/>
                <a:latin typeface="Bookman Old Style" panose="02050604050505020204" pitchFamily="18" charset="0"/>
                <a:ea typeface="Aptos" panose="020B0004020202020204" pitchFamily="34" charset="0"/>
                <a:cs typeface="Cordia New" panose="020B0304020202020204" pitchFamily="34" charset="-34"/>
              </a:rPr>
              <a:t>For example, </a:t>
            </a:r>
            <a:endParaRPr lang="en-US" sz="3600" b="1" dirty="0"/>
          </a:p>
        </p:txBody>
      </p:sp>
      <p:sp>
        <p:nvSpPr>
          <p:cNvPr id="7" name="TextBox 6">
            <a:extLst>
              <a:ext uri="{FF2B5EF4-FFF2-40B4-BE49-F238E27FC236}">
                <a16:creationId xmlns:a16="http://schemas.microsoft.com/office/drawing/2014/main" id="{D8CDD9A6-D751-CCC2-9ECE-9FF96CB27932}"/>
              </a:ext>
            </a:extLst>
          </p:cNvPr>
          <p:cNvSpPr txBox="1"/>
          <p:nvPr/>
        </p:nvSpPr>
        <p:spPr>
          <a:xfrm>
            <a:off x="1569188" y="1390850"/>
            <a:ext cx="8867553" cy="830997"/>
          </a:xfrm>
          <a:prstGeom prst="rect">
            <a:avLst/>
          </a:prstGeom>
          <a:noFill/>
        </p:spPr>
        <p:txBody>
          <a:bodyPr wrap="square">
            <a:spAutoFit/>
          </a:bodyPr>
          <a:lstStyle/>
          <a:p>
            <a:r>
              <a:rPr lang="en-US" sz="2400" kern="100" dirty="0">
                <a:effectLst/>
                <a:highlight>
                  <a:srgbClr val="C0C0C0"/>
                </a:highlight>
                <a:latin typeface="Bookman Old Style" panose="02050604050505020204" pitchFamily="18" charset="0"/>
                <a:ea typeface="Aptos" panose="020B0004020202020204" pitchFamily="34" charset="0"/>
                <a:cs typeface="Cordia New" panose="020B0304020202020204" pitchFamily="34" charset="-34"/>
              </a:rPr>
              <a:t>the way you would describe your symptoms to the doctor is different from describing the same illness to a friend</a:t>
            </a:r>
            <a:endParaRPr lang="en-US" sz="2400" dirty="0">
              <a:highlight>
                <a:srgbClr val="C0C0C0"/>
              </a:highlight>
            </a:endParaRPr>
          </a:p>
        </p:txBody>
      </p:sp>
      <p:sp>
        <p:nvSpPr>
          <p:cNvPr id="9" name="TextBox 8">
            <a:extLst>
              <a:ext uri="{FF2B5EF4-FFF2-40B4-BE49-F238E27FC236}">
                <a16:creationId xmlns:a16="http://schemas.microsoft.com/office/drawing/2014/main" id="{64278435-4406-71DA-CF71-770CD78F9148}"/>
              </a:ext>
            </a:extLst>
          </p:cNvPr>
          <p:cNvSpPr txBox="1"/>
          <p:nvPr/>
        </p:nvSpPr>
        <p:spPr>
          <a:xfrm>
            <a:off x="1569188" y="2550550"/>
            <a:ext cx="9409814" cy="1343445"/>
          </a:xfrm>
          <a:prstGeom prst="rect">
            <a:avLst/>
          </a:prstGeom>
          <a:noFill/>
        </p:spPr>
        <p:txBody>
          <a:bodyPr wrap="square">
            <a:spAutoFit/>
          </a:bodyPr>
          <a:lstStyle/>
          <a:p>
            <a:pPr marR="0" algn="just">
              <a:lnSpc>
                <a:spcPct val="115000"/>
              </a:lnSpc>
              <a:spcAft>
                <a:spcPts val="800"/>
              </a:spcAft>
              <a:buNone/>
            </a:pPr>
            <a:r>
              <a:rPr lang="en-US" sz="2400" kern="100" dirty="0">
                <a:effectLst/>
                <a:highlight>
                  <a:srgbClr val="00FF00"/>
                </a:highlight>
                <a:latin typeface="Bookman Old Style" panose="02050604050505020204" pitchFamily="18" charset="0"/>
                <a:ea typeface="Aptos" panose="020B0004020202020204" pitchFamily="34" charset="0"/>
                <a:cs typeface="Cordia New" panose="020B0304020202020204" pitchFamily="34" charset="-34"/>
              </a:rPr>
              <a:t>if you were collecting money for a good cause, you would persuade your friends to contribute using different language from what you would use with a stranger.</a:t>
            </a:r>
            <a:endParaRPr lang="en-US" sz="2400" kern="100" dirty="0">
              <a:effectLst/>
              <a:highlight>
                <a:srgbClr val="00FF00"/>
              </a:highlight>
              <a:latin typeface="Aptos" panose="020B0004020202020204" pitchFamily="34" charset="0"/>
              <a:ea typeface="Aptos" panose="020B0004020202020204" pitchFamily="34" charset="0"/>
              <a:cs typeface="Cordia New" panose="020B0304020202020204" pitchFamily="34" charset="-34"/>
            </a:endParaRPr>
          </a:p>
        </p:txBody>
      </p:sp>
    </p:spTree>
    <p:extLst>
      <p:ext uri="{BB962C8B-B14F-4D97-AF65-F5344CB8AC3E}">
        <p14:creationId xmlns:p14="http://schemas.microsoft.com/office/powerpoint/2010/main" val="905614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E77E23-8215-C846-4A7B-D5D41B86B0BC}"/>
              </a:ext>
            </a:extLst>
          </p:cNvPr>
          <p:cNvSpPr txBox="1"/>
          <p:nvPr/>
        </p:nvSpPr>
        <p:spPr>
          <a:xfrm>
            <a:off x="1210340" y="495678"/>
            <a:ext cx="9771320" cy="5089342"/>
          </a:xfrm>
          <a:prstGeom prst="rect">
            <a:avLst/>
          </a:prstGeom>
          <a:noFill/>
        </p:spPr>
        <p:txBody>
          <a:bodyPr wrap="square">
            <a:spAutoFit/>
          </a:bodyPr>
          <a:lstStyle/>
          <a:p>
            <a:pPr marL="0" marR="0">
              <a:lnSpc>
                <a:spcPct val="115000"/>
              </a:lnSpc>
              <a:spcBef>
                <a:spcPts val="400"/>
              </a:spcBef>
              <a:spcAft>
                <a:spcPts val="400"/>
              </a:spcAft>
              <a:buNone/>
            </a:pPr>
            <a:r>
              <a:rPr lang="en-US" sz="2800" b="1" kern="1800" dirty="0">
                <a:solidFill>
                  <a:srgbClr val="000000"/>
                </a:solidFill>
                <a:effectLst/>
                <a:latin typeface="Bookman Old Style" panose="02050604050505020204" pitchFamily="18" charset="0"/>
                <a:ea typeface="Times New Roman" panose="02020603050405020304" pitchFamily="18" charset="0"/>
                <a:cs typeface="Arial" panose="020B0604020202020204" pitchFamily="34" charset="0"/>
              </a:rPr>
              <a:t>9.2.1 Adapting your style</a:t>
            </a:r>
            <a:endParaRPr lang="en-US" sz="2800" kern="100" dirty="0">
              <a:effectLst/>
              <a:latin typeface="Aptos" panose="020B0004020202020204" pitchFamily="34" charset="0"/>
              <a:ea typeface="Aptos" panose="020B0004020202020204" pitchFamily="34" charset="0"/>
              <a:cs typeface="Cordia New" panose="020B0304020202020204" pitchFamily="34" charset="-34"/>
            </a:endParaRPr>
          </a:p>
          <a:p>
            <a:pPr marL="0" marR="0" indent="228600">
              <a:lnSpc>
                <a:spcPct val="115000"/>
              </a:lnSpc>
              <a:spcAft>
                <a:spcPts val="800"/>
              </a:spcAft>
              <a:buNone/>
            </a:pP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 </a:t>
            </a:r>
            <a:endParaRPr lang="en-US" sz="2800" kern="100" dirty="0">
              <a:effectLst/>
              <a:latin typeface="Aptos" panose="020B0004020202020204" pitchFamily="34" charset="0"/>
              <a:ea typeface="Aptos" panose="020B0004020202020204" pitchFamily="34" charset="0"/>
              <a:cs typeface="Cordia New" panose="020B0304020202020204" pitchFamily="34" charset="-34"/>
            </a:endParaRPr>
          </a:p>
          <a:p>
            <a:pPr marL="0" marR="0" indent="228600">
              <a:lnSpc>
                <a:spcPct val="115000"/>
              </a:lnSpc>
              <a:spcAft>
                <a:spcPts val="800"/>
              </a:spcAft>
              <a:buNone/>
            </a:pP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You can adapt your language to the listener and the situation by keeping these questions in mind as you plan what you are going to say:</a:t>
            </a:r>
            <a:endParaRPr lang="en-US" sz="2800" kern="100" dirty="0">
              <a:effectLst/>
              <a:latin typeface="Aptos" panose="020B0004020202020204" pitchFamily="34" charset="0"/>
              <a:ea typeface="Aptos" panose="020B0004020202020204" pitchFamily="34" charset="0"/>
              <a:cs typeface="Cordia New" panose="020B0304020202020204" pitchFamily="34" charset="-34"/>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Who …?</a:t>
            </a:r>
            <a:endParaRPr lang="en-US" sz="2800" kern="100" dirty="0">
              <a:effectLst/>
              <a:latin typeface="Aptos" panose="020B0004020202020204" pitchFamily="34" charset="0"/>
              <a:ea typeface="Aptos" panose="020B0004020202020204" pitchFamily="34" charset="0"/>
              <a:cs typeface="Cordia New" panose="020B0304020202020204" pitchFamily="34" charset="-34"/>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Why …?</a:t>
            </a:r>
            <a:endParaRPr lang="en-US" sz="2800" kern="100" dirty="0">
              <a:effectLst/>
              <a:latin typeface="Aptos" panose="020B0004020202020204" pitchFamily="34" charset="0"/>
              <a:ea typeface="Aptos" panose="020B0004020202020204" pitchFamily="34" charset="0"/>
              <a:cs typeface="Cordia New" panose="020B0304020202020204" pitchFamily="34" charset="-34"/>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What …?</a:t>
            </a:r>
            <a:endParaRPr lang="en-US" sz="2800" kern="100" dirty="0">
              <a:effectLst/>
              <a:latin typeface="Aptos" panose="020B0004020202020204" pitchFamily="34" charset="0"/>
              <a:ea typeface="Aptos" panose="020B0004020202020204" pitchFamily="34" charset="0"/>
              <a:cs typeface="Cordia New" panose="020B0304020202020204" pitchFamily="34" charset="-34"/>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How …?</a:t>
            </a:r>
            <a:endParaRPr lang="en-US" sz="2800" kern="100" dirty="0">
              <a:effectLst/>
              <a:latin typeface="Aptos" panose="020B0004020202020204" pitchFamily="34" charset="0"/>
              <a:ea typeface="Aptos" panose="020B0004020202020204" pitchFamily="34" charset="0"/>
              <a:cs typeface="Cordia New" panose="020B0304020202020204" pitchFamily="34" charset="-34"/>
            </a:endParaRPr>
          </a:p>
        </p:txBody>
      </p:sp>
      <p:sp>
        <p:nvSpPr>
          <p:cNvPr id="4" name="TextBox 3">
            <a:extLst>
              <a:ext uri="{FF2B5EF4-FFF2-40B4-BE49-F238E27FC236}">
                <a16:creationId xmlns:a16="http://schemas.microsoft.com/office/drawing/2014/main" id="{C2FAC29E-D5F0-6090-0226-96EDDFE1E8FD}"/>
              </a:ext>
            </a:extLst>
          </p:cNvPr>
          <p:cNvSpPr txBox="1"/>
          <p:nvPr/>
        </p:nvSpPr>
        <p:spPr>
          <a:xfrm>
            <a:off x="5281724" y="3531124"/>
            <a:ext cx="6097772" cy="2077620"/>
          </a:xfrm>
          <a:prstGeom prst="rect">
            <a:avLst/>
          </a:prstGeom>
          <a:noFill/>
        </p:spPr>
        <p:txBody>
          <a:bodyPr wrap="square">
            <a:spAutoFit/>
          </a:bodyPr>
          <a:lstStyle/>
          <a:p>
            <a:pPr marL="0" marR="0">
              <a:lnSpc>
                <a:spcPct val="115000"/>
              </a:lnSpc>
              <a:spcAft>
                <a:spcPts val="800"/>
              </a:spcAft>
              <a:buNone/>
            </a:pPr>
            <a:r>
              <a:rPr lang="en-US" sz="1800" kern="100" dirty="0">
                <a:effectLst/>
                <a:latin typeface="Bookman Old Style" panose="02050604050505020204" pitchFamily="18" charset="0"/>
                <a:ea typeface="Aptos" panose="020B0004020202020204" pitchFamily="34" charset="0"/>
                <a:cs typeface="Cordia New" panose="020B0304020202020204" pitchFamily="34" charset="-34"/>
              </a:rPr>
              <a:t>For example:</a:t>
            </a:r>
            <a:endParaRPr lang="en-US" sz="1800" kern="100" dirty="0">
              <a:effectLst/>
              <a:latin typeface="Aptos" panose="020B0004020202020204" pitchFamily="34" charset="0"/>
              <a:ea typeface="Aptos" panose="020B0004020202020204" pitchFamily="34" charset="0"/>
              <a:cs typeface="Cordia New" panose="020B0304020202020204" pitchFamily="34" charset="-34"/>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1800" b="1" kern="100" dirty="0">
                <a:effectLst/>
                <a:latin typeface="Bookman Old Style" panose="02050604050505020204" pitchFamily="18" charset="0"/>
                <a:ea typeface="Aptos" panose="020B0004020202020204" pitchFamily="34" charset="0"/>
                <a:cs typeface="Cordia New" panose="020B0304020202020204" pitchFamily="34" charset="-34"/>
              </a:rPr>
              <a:t>Who</a:t>
            </a:r>
            <a:r>
              <a:rPr lang="en-US" sz="1800" kern="100" dirty="0">
                <a:effectLst/>
                <a:latin typeface="Bookman Old Style" panose="02050604050505020204" pitchFamily="18" charset="0"/>
                <a:ea typeface="Aptos" panose="020B0004020202020204" pitchFamily="34" charset="0"/>
                <a:cs typeface="Cordia New" panose="020B0304020202020204" pitchFamily="34" charset="-34"/>
              </a:rPr>
              <a:t> am I speaking to?</a:t>
            </a:r>
            <a:endParaRPr lang="en-US" sz="1800" kern="100" dirty="0">
              <a:effectLst/>
              <a:latin typeface="Aptos" panose="020B0004020202020204" pitchFamily="34" charset="0"/>
              <a:ea typeface="Aptos" panose="020B0004020202020204" pitchFamily="34" charset="0"/>
              <a:cs typeface="Cordia New" panose="020B0304020202020204" pitchFamily="34" charset="-34"/>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1800" b="1" kern="100" dirty="0">
                <a:effectLst/>
                <a:latin typeface="Bookman Old Style" panose="02050604050505020204" pitchFamily="18" charset="0"/>
                <a:ea typeface="Aptos" panose="020B0004020202020204" pitchFamily="34" charset="0"/>
                <a:cs typeface="Cordia New" panose="020B0304020202020204" pitchFamily="34" charset="-34"/>
              </a:rPr>
              <a:t>Why</a:t>
            </a:r>
            <a:r>
              <a:rPr lang="en-US" sz="1800" kern="100" dirty="0">
                <a:effectLst/>
                <a:latin typeface="Bookman Old Style" panose="02050604050505020204" pitchFamily="18" charset="0"/>
                <a:ea typeface="Aptos" panose="020B0004020202020204" pitchFamily="34" charset="0"/>
                <a:cs typeface="Cordia New" panose="020B0304020202020204" pitchFamily="34" charset="-34"/>
              </a:rPr>
              <a:t> am I giving this explanation?</a:t>
            </a:r>
            <a:endParaRPr lang="en-US" sz="1800" kern="100" dirty="0">
              <a:effectLst/>
              <a:latin typeface="Aptos" panose="020B0004020202020204" pitchFamily="34" charset="0"/>
              <a:ea typeface="Aptos" panose="020B0004020202020204" pitchFamily="34" charset="0"/>
              <a:cs typeface="Cordia New" panose="020B0304020202020204" pitchFamily="34" charset="-34"/>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1800" b="1" kern="100" dirty="0">
                <a:effectLst/>
                <a:latin typeface="Bookman Old Style" panose="02050604050505020204" pitchFamily="18" charset="0"/>
                <a:ea typeface="Aptos" panose="020B0004020202020204" pitchFamily="34" charset="0"/>
                <a:cs typeface="Cordia New" panose="020B0304020202020204" pitchFamily="34" charset="-34"/>
              </a:rPr>
              <a:t>What</a:t>
            </a:r>
            <a:r>
              <a:rPr lang="en-US" sz="1800" kern="100" dirty="0">
                <a:effectLst/>
                <a:latin typeface="Bookman Old Style" panose="02050604050505020204" pitchFamily="18" charset="0"/>
                <a:ea typeface="Aptos" panose="020B0004020202020204" pitchFamily="34" charset="0"/>
                <a:cs typeface="Cordia New" panose="020B0304020202020204" pitchFamily="34" charset="-34"/>
              </a:rPr>
              <a:t> do I want to achieve?</a:t>
            </a:r>
            <a:endParaRPr lang="en-US" kern="100" dirty="0">
              <a:latin typeface="Aptos" panose="020B0004020202020204" pitchFamily="34" charset="0"/>
              <a:ea typeface="Aptos" panose="020B0004020202020204" pitchFamily="34" charset="0"/>
              <a:cs typeface="Cordia New" panose="020B0304020202020204" pitchFamily="34" charset="-34"/>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1800" b="1" dirty="0">
                <a:effectLst/>
                <a:latin typeface="Bookman Old Style" panose="02050604050505020204" pitchFamily="18" charset="0"/>
                <a:ea typeface="Aptos" panose="020B0004020202020204" pitchFamily="34" charset="0"/>
                <a:cs typeface="Cordia New" panose="020B0304020202020204" pitchFamily="34" charset="-34"/>
              </a:rPr>
              <a:t>How</a:t>
            </a:r>
            <a:r>
              <a:rPr lang="en-US" sz="1800" dirty="0">
                <a:effectLst/>
                <a:latin typeface="Bookman Old Style" panose="02050604050505020204" pitchFamily="18" charset="0"/>
                <a:ea typeface="Aptos" panose="020B0004020202020204" pitchFamily="34" charset="0"/>
                <a:cs typeface="Cordia New" panose="020B0304020202020204" pitchFamily="34" charset="-34"/>
              </a:rPr>
              <a:t> can I achieve that?</a:t>
            </a:r>
            <a:endParaRPr lang="en-US" dirty="0"/>
          </a:p>
        </p:txBody>
      </p:sp>
    </p:spTree>
    <p:extLst>
      <p:ext uri="{BB962C8B-B14F-4D97-AF65-F5344CB8AC3E}">
        <p14:creationId xmlns:p14="http://schemas.microsoft.com/office/powerpoint/2010/main" val="3807957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F2D95388-219B-3AE6-2240-D12165E2328A}"/>
              </a:ext>
            </a:extLst>
          </p:cNvPr>
          <p:cNvSpPr/>
          <p:nvPr/>
        </p:nvSpPr>
        <p:spPr>
          <a:xfrm>
            <a:off x="691114" y="925033"/>
            <a:ext cx="10930271" cy="2503967"/>
          </a:xfrm>
          <a:prstGeom prst="roundRec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Rounded Corners 6">
            <a:extLst>
              <a:ext uri="{FF2B5EF4-FFF2-40B4-BE49-F238E27FC236}">
                <a16:creationId xmlns:a16="http://schemas.microsoft.com/office/drawing/2014/main" id="{E7B03416-A6C8-4A56-713F-820AF711888B}"/>
              </a:ext>
            </a:extLst>
          </p:cNvPr>
          <p:cNvSpPr/>
          <p:nvPr/>
        </p:nvSpPr>
        <p:spPr>
          <a:xfrm>
            <a:off x="691113" y="4100323"/>
            <a:ext cx="10930271" cy="2503967"/>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7527B772-8F49-78EC-BB4F-06D06A7A52FE}"/>
              </a:ext>
            </a:extLst>
          </p:cNvPr>
          <p:cNvSpPr txBox="1"/>
          <p:nvPr/>
        </p:nvSpPr>
        <p:spPr>
          <a:xfrm>
            <a:off x="744279" y="1052624"/>
            <a:ext cx="10877107" cy="5328382"/>
          </a:xfrm>
          <a:prstGeom prst="rect">
            <a:avLst/>
          </a:prstGeom>
          <a:noFill/>
        </p:spPr>
        <p:txBody>
          <a:bodyPr wrap="square">
            <a:spAutoFit/>
          </a:bodyPr>
          <a:lstStyle/>
          <a:p>
            <a:pPr marR="0" indent="52388">
              <a:lnSpc>
                <a:spcPct val="115000"/>
              </a:lnSpc>
              <a:spcAft>
                <a:spcPts val="800"/>
              </a:spcAft>
              <a:buNone/>
            </a:pP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you speak in different ways depending on the people and the situation. The main difference, which helps to decide on your form of language, is whether the situation is </a:t>
            </a:r>
            <a:r>
              <a:rPr lang="en-US" sz="2800" b="1" kern="100" dirty="0">
                <a:effectLst/>
                <a:latin typeface="Bookman Old Style" panose="02050604050505020204" pitchFamily="18" charset="0"/>
                <a:ea typeface="Aptos" panose="020B0004020202020204" pitchFamily="34" charset="0"/>
                <a:cs typeface="Cordia New" panose="020B0304020202020204" pitchFamily="34" charset="-34"/>
              </a:rPr>
              <a:t>formal</a:t>
            </a: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 or </a:t>
            </a:r>
            <a:r>
              <a:rPr lang="en-US" sz="2800" b="1" kern="100" dirty="0">
                <a:effectLst/>
                <a:latin typeface="Bookman Old Style" panose="02050604050505020204" pitchFamily="18" charset="0"/>
                <a:ea typeface="Aptos" panose="020B0004020202020204" pitchFamily="34" charset="0"/>
                <a:cs typeface="Cordia New" panose="020B0304020202020204" pitchFamily="34" charset="-34"/>
              </a:rPr>
              <a:t>informal</a:t>
            </a: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a:t>
            </a:r>
            <a:endParaRPr lang="en-US" sz="2800" kern="100" dirty="0">
              <a:effectLst/>
              <a:latin typeface="Aptos" panose="020B0004020202020204" pitchFamily="34" charset="0"/>
              <a:ea typeface="Aptos" panose="020B0004020202020204" pitchFamily="34" charset="0"/>
              <a:cs typeface="Cordia New" panose="020B0304020202020204" pitchFamily="34" charset="-34"/>
            </a:endParaRPr>
          </a:p>
          <a:p>
            <a:pPr marL="0" marR="0" indent="228600">
              <a:lnSpc>
                <a:spcPct val="115000"/>
              </a:lnSpc>
              <a:spcAft>
                <a:spcPts val="800"/>
              </a:spcAft>
            </a:pPr>
            <a:endParaRPr lang="en-US" sz="2800" kern="100" dirty="0">
              <a:effectLst/>
              <a:latin typeface="Bookman Old Style" panose="02050604050505020204" pitchFamily="18" charset="0"/>
              <a:ea typeface="Aptos" panose="020B0004020202020204" pitchFamily="34" charset="0"/>
              <a:cs typeface="Cordia New" panose="020B0304020202020204" pitchFamily="34" charset="-34"/>
            </a:endParaRPr>
          </a:p>
          <a:p>
            <a:pPr marL="0" marR="0" indent="228600">
              <a:lnSpc>
                <a:spcPct val="115000"/>
              </a:lnSpc>
              <a:spcAft>
                <a:spcPts val="800"/>
              </a:spcAft>
            </a:pPr>
            <a:endParaRPr lang="en-US" sz="2800" kern="100" dirty="0">
              <a:latin typeface="Bookman Old Style" panose="02050604050505020204" pitchFamily="18" charset="0"/>
              <a:ea typeface="Aptos" panose="020B0004020202020204" pitchFamily="34" charset="0"/>
              <a:cs typeface="Cordia New" panose="020B0304020202020204" pitchFamily="34" charset="-34"/>
            </a:endParaRPr>
          </a:p>
          <a:p>
            <a:pPr marL="0" marR="0" indent="228600">
              <a:lnSpc>
                <a:spcPct val="115000"/>
              </a:lnSpc>
              <a:spcAft>
                <a:spcPts val="800"/>
              </a:spcAft>
            </a:pP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Formality usually depends on who you are speaking to and in what context. For example, you may use more formal English to speak to your boss and less formal slang to speak to your friends.</a:t>
            </a:r>
            <a:endParaRPr lang="en-US" sz="2800" kern="100" dirty="0">
              <a:effectLst/>
              <a:latin typeface="Aptos" panose="020B0004020202020204" pitchFamily="34" charset="0"/>
              <a:ea typeface="Aptos" panose="020B0004020202020204" pitchFamily="34" charset="0"/>
              <a:cs typeface="Cordia New" panose="020B0304020202020204" pitchFamily="34" charset="-34"/>
            </a:endParaRPr>
          </a:p>
        </p:txBody>
      </p:sp>
    </p:spTree>
    <p:extLst>
      <p:ext uri="{BB962C8B-B14F-4D97-AF65-F5344CB8AC3E}">
        <p14:creationId xmlns:p14="http://schemas.microsoft.com/office/powerpoint/2010/main" val="2945200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24892-D1EC-ACA3-18AF-DA81DBF9D1DD}"/>
              </a:ext>
            </a:extLst>
          </p:cNvPr>
          <p:cNvSpPr>
            <a:spLocks noGrp="1"/>
          </p:cNvSpPr>
          <p:nvPr>
            <p:ph type="title"/>
          </p:nvPr>
        </p:nvSpPr>
        <p:spPr/>
        <p:txBody>
          <a:bodyPr>
            <a:normAutofit fontScale="90000"/>
          </a:bodyPr>
          <a:lstStyle/>
          <a:p>
            <a:r>
              <a:rPr lang="en-US" b="1" kern="100" dirty="0">
                <a:highlight>
                  <a:srgbClr val="FFFF00"/>
                </a:highlight>
                <a:latin typeface="Bookman Old Style" panose="02050604050505020204" pitchFamily="18" charset="0"/>
                <a:ea typeface="Aptos" panose="020B0004020202020204" pitchFamily="34" charset="0"/>
                <a:cs typeface="Cordia New" panose="020B0304020202020204" pitchFamily="34" charset="-34"/>
              </a:rPr>
              <a:t>9.2.2 Formal and informal language</a:t>
            </a:r>
            <a:br>
              <a:rPr lang="en-US" kern="100" dirty="0">
                <a:latin typeface="Aptos" panose="020B0004020202020204" pitchFamily="34" charset="0"/>
                <a:ea typeface="Aptos" panose="020B0004020202020204" pitchFamily="34" charset="0"/>
                <a:cs typeface="Cordia New" panose="020B0304020202020204" pitchFamily="34" charset="-34"/>
              </a:rPr>
            </a:br>
            <a:endParaRPr lang="en-US" dirty="0"/>
          </a:p>
        </p:txBody>
      </p:sp>
      <p:sp>
        <p:nvSpPr>
          <p:cNvPr id="3" name="Content Placeholder 2">
            <a:extLst>
              <a:ext uri="{FF2B5EF4-FFF2-40B4-BE49-F238E27FC236}">
                <a16:creationId xmlns:a16="http://schemas.microsoft.com/office/drawing/2014/main" id="{D526E2BD-0CDC-3313-D040-62C427E09F18}"/>
              </a:ext>
            </a:extLst>
          </p:cNvPr>
          <p:cNvSpPr>
            <a:spLocks noGrp="1"/>
          </p:cNvSpPr>
          <p:nvPr>
            <p:ph idx="1"/>
          </p:nvPr>
        </p:nvSpPr>
        <p:spPr/>
        <p:txBody>
          <a:bodyPr/>
          <a:lstStyle/>
          <a:p>
            <a:pPr marL="0" indent="0">
              <a:buNone/>
            </a:pPr>
            <a:r>
              <a:rPr lang="en-US" kern="100" dirty="0">
                <a:latin typeface="Bookman Old Style" panose="02050604050505020204" pitchFamily="18" charset="0"/>
                <a:ea typeface="Aptos" panose="020B0004020202020204" pitchFamily="34" charset="0"/>
                <a:cs typeface="Cordia New" panose="020B0304020202020204" pitchFamily="34" charset="-34"/>
              </a:rPr>
              <a:t>Formal and informal language styles differ in </a:t>
            </a:r>
          </a:p>
          <a:p>
            <a:pPr marL="1658938" indent="-339725"/>
            <a:r>
              <a:rPr lang="en-US" kern="100" dirty="0">
                <a:latin typeface="Bookman Old Style" panose="02050604050505020204" pitchFamily="18" charset="0"/>
                <a:ea typeface="Aptos" panose="020B0004020202020204" pitchFamily="34" charset="0"/>
                <a:cs typeface="Cordia New" panose="020B0304020202020204" pitchFamily="34" charset="-34"/>
              </a:rPr>
              <a:t>tone, </a:t>
            </a:r>
          </a:p>
          <a:p>
            <a:pPr marL="1658938" indent="-339725"/>
            <a:r>
              <a:rPr lang="en-US" kern="100" dirty="0">
                <a:latin typeface="Bookman Old Style" panose="02050604050505020204" pitchFamily="18" charset="0"/>
                <a:ea typeface="Aptos" panose="020B0004020202020204" pitchFamily="34" charset="0"/>
                <a:cs typeface="Cordia New" panose="020B0304020202020204" pitchFamily="34" charset="-34"/>
              </a:rPr>
              <a:t>vocabulary, and </a:t>
            </a:r>
          </a:p>
          <a:p>
            <a:pPr marL="1658938" indent="-339725"/>
            <a:r>
              <a:rPr lang="en-US" kern="100" dirty="0">
                <a:latin typeface="Bookman Old Style" panose="02050604050505020204" pitchFamily="18" charset="0"/>
                <a:ea typeface="Aptos" panose="020B0004020202020204" pitchFamily="34" charset="0"/>
                <a:cs typeface="Cordia New" panose="020B0304020202020204" pitchFamily="34" charset="-34"/>
              </a:rPr>
              <a:t>sentence structure, </a:t>
            </a:r>
          </a:p>
          <a:p>
            <a:pPr marL="1658938" indent="-339725"/>
            <a:r>
              <a:rPr lang="en-US" kern="100" dirty="0">
                <a:latin typeface="Bookman Old Style" panose="02050604050505020204" pitchFamily="18" charset="0"/>
                <a:ea typeface="Aptos" panose="020B0004020202020204" pitchFamily="34" charset="0"/>
                <a:cs typeface="Cordia New" panose="020B0304020202020204" pitchFamily="34" charset="-34"/>
              </a:rPr>
              <a:t>impacting how messages are received in different contexts</a:t>
            </a:r>
            <a:endParaRPr lang="en-US" dirty="0"/>
          </a:p>
        </p:txBody>
      </p:sp>
    </p:spTree>
    <p:extLst>
      <p:ext uri="{BB962C8B-B14F-4D97-AF65-F5344CB8AC3E}">
        <p14:creationId xmlns:p14="http://schemas.microsoft.com/office/powerpoint/2010/main" val="990540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56C5F9E-922B-B3D0-9C77-2C0423C810B5}"/>
              </a:ext>
            </a:extLst>
          </p:cNvPr>
          <p:cNvSpPr/>
          <p:nvPr/>
        </p:nvSpPr>
        <p:spPr>
          <a:xfrm>
            <a:off x="223284" y="3758637"/>
            <a:ext cx="11472530" cy="2350732"/>
          </a:xfrm>
          <a:prstGeom prst="round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32305A0E-6249-F0A4-46E5-B98C8EA431F9}"/>
              </a:ext>
            </a:extLst>
          </p:cNvPr>
          <p:cNvSpPr/>
          <p:nvPr/>
        </p:nvSpPr>
        <p:spPr>
          <a:xfrm>
            <a:off x="412898" y="429654"/>
            <a:ext cx="11282916" cy="2249750"/>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BED85FDB-BF47-7A0D-2CF0-6EFC755ED2AA}"/>
              </a:ext>
            </a:extLst>
          </p:cNvPr>
          <p:cNvSpPr txBox="1"/>
          <p:nvPr/>
        </p:nvSpPr>
        <p:spPr>
          <a:xfrm>
            <a:off x="625549" y="748631"/>
            <a:ext cx="10940902" cy="4935454"/>
          </a:xfrm>
          <a:prstGeom prst="rect">
            <a:avLst/>
          </a:prstGeom>
          <a:noFill/>
        </p:spPr>
        <p:txBody>
          <a:bodyPr wrap="square">
            <a:spAutoFit/>
          </a:bodyPr>
          <a:lstStyle/>
          <a:p>
            <a:pPr marR="0" algn="just">
              <a:lnSpc>
                <a:spcPct val="115000"/>
              </a:lnSpc>
              <a:spcAft>
                <a:spcPts val="800"/>
              </a:spcAft>
            </a:pP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Formal language is used in professional, academic, and official settings, employing proper grammar, specific vocabulary, and avoiding contractions and slang. </a:t>
            </a:r>
          </a:p>
          <a:p>
            <a:pPr marR="0" algn="just">
              <a:lnSpc>
                <a:spcPct val="115000"/>
              </a:lnSpc>
              <a:spcAft>
                <a:spcPts val="800"/>
              </a:spcAft>
            </a:pPr>
            <a:endParaRPr lang="en-US" sz="2800" kern="100" dirty="0">
              <a:latin typeface="Bookman Old Style" panose="02050604050505020204" pitchFamily="18" charset="0"/>
              <a:ea typeface="Aptos" panose="020B0004020202020204" pitchFamily="34" charset="0"/>
              <a:cs typeface="Cordia New" panose="020B0304020202020204" pitchFamily="34" charset="-34"/>
            </a:endParaRPr>
          </a:p>
          <a:p>
            <a:pPr marR="0" algn="just">
              <a:lnSpc>
                <a:spcPct val="115000"/>
              </a:lnSpc>
              <a:spcAft>
                <a:spcPts val="800"/>
              </a:spcAft>
            </a:pPr>
            <a:endParaRPr lang="en-US" sz="2800" kern="100" dirty="0">
              <a:effectLst/>
              <a:latin typeface="Bookman Old Style" panose="02050604050505020204" pitchFamily="18" charset="0"/>
              <a:ea typeface="Aptos" panose="020B0004020202020204" pitchFamily="34" charset="0"/>
              <a:cs typeface="Cordia New" panose="020B0304020202020204" pitchFamily="34" charset="-34"/>
            </a:endParaRPr>
          </a:p>
          <a:p>
            <a:pPr marR="0" algn="just">
              <a:lnSpc>
                <a:spcPct val="115000"/>
              </a:lnSpc>
              <a:spcAft>
                <a:spcPts val="800"/>
              </a:spcAft>
            </a:pPr>
            <a:endParaRPr lang="en-US" sz="2800" kern="100" dirty="0">
              <a:latin typeface="Bookman Old Style" panose="02050604050505020204" pitchFamily="18" charset="0"/>
              <a:ea typeface="Aptos" panose="020B0004020202020204" pitchFamily="34" charset="0"/>
              <a:cs typeface="Cordia New" panose="020B0304020202020204" pitchFamily="34" charset="-34"/>
            </a:endParaRPr>
          </a:p>
          <a:p>
            <a:pPr marR="0" algn="just">
              <a:lnSpc>
                <a:spcPct val="115000"/>
              </a:lnSpc>
              <a:spcAft>
                <a:spcPts val="800"/>
              </a:spcAft>
            </a:pP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Informal language, used with friends and family, is more casual, spontaneous, and may include contractions, colloquialisms, and simpler sentence structures.</a:t>
            </a:r>
            <a:endParaRPr lang="en-US" sz="2800" kern="100" dirty="0">
              <a:effectLst/>
              <a:latin typeface="Aptos" panose="020B0004020202020204" pitchFamily="34" charset="0"/>
              <a:ea typeface="Aptos" panose="020B0004020202020204" pitchFamily="34" charset="0"/>
              <a:cs typeface="Cordia New" panose="020B0304020202020204" pitchFamily="34" charset="-34"/>
            </a:endParaRPr>
          </a:p>
        </p:txBody>
      </p:sp>
    </p:spTree>
    <p:extLst>
      <p:ext uri="{BB962C8B-B14F-4D97-AF65-F5344CB8AC3E}">
        <p14:creationId xmlns:p14="http://schemas.microsoft.com/office/powerpoint/2010/main" val="2389544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218189FC-8C81-0033-EE31-56ED9E2E393B}"/>
              </a:ext>
            </a:extLst>
          </p:cNvPr>
          <p:cNvSpPr/>
          <p:nvPr/>
        </p:nvSpPr>
        <p:spPr>
          <a:xfrm>
            <a:off x="244548" y="217992"/>
            <a:ext cx="11575314" cy="169586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0A82D5CB-4C82-440E-6FEA-752CE90AC5C4}"/>
              </a:ext>
            </a:extLst>
          </p:cNvPr>
          <p:cNvSpPr/>
          <p:nvPr/>
        </p:nvSpPr>
        <p:spPr>
          <a:xfrm>
            <a:off x="308343" y="2411843"/>
            <a:ext cx="11575314" cy="209636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B6CE40E2-2E90-DC77-0478-D45ECCE671AA}"/>
              </a:ext>
            </a:extLst>
          </p:cNvPr>
          <p:cNvSpPr/>
          <p:nvPr/>
        </p:nvSpPr>
        <p:spPr>
          <a:xfrm>
            <a:off x="244548" y="5006189"/>
            <a:ext cx="11575314" cy="169586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40C84DA-9534-9EFB-A7AF-95F721F23D0D}"/>
              </a:ext>
            </a:extLst>
          </p:cNvPr>
          <p:cNvSpPr txBox="1"/>
          <p:nvPr/>
        </p:nvSpPr>
        <p:spPr>
          <a:xfrm>
            <a:off x="372138" y="217993"/>
            <a:ext cx="10909005" cy="6422014"/>
          </a:xfrm>
          <a:prstGeom prst="rect">
            <a:avLst/>
          </a:prstGeom>
          <a:noFill/>
        </p:spPr>
        <p:txBody>
          <a:bodyPr wrap="square">
            <a:spAutoFit/>
          </a:bodyPr>
          <a:lstStyle/>
          <a:p>
            <a:pPr marL="342900" marR="0" lvl="0" indent="-342900" algn="just">
              <a:lnSpc>
                <a:spcPct val="115000"/>
              </a:lnSpc>
              <a:spcAft>
                <a:spcPts val="800"/>
              </a:spcAft>
              <a:buSzPts val="1000"/>
              <a:buFont typeface="Symbol" panose="05050102010706020507" pitchFamily="18" charset="2"/>
              <a:buChar char=""/>
              <a:tabLst>
                <a:tab pos="457200" algn="l"/>
              </a:tabLst>
            </a:pPr>
            <a:r>
              <a:rPr lang="en-US" sz="2800" b="1" kern="100" dirty="0">
                <a:solidFill>
                  <a:srgbClr val="FFFF00"/>
                </a:solidFill>
                <a:effectLst/>
                <a:latin typeface="Bookman Old Style" panose="02050604050505020204" pitchFamily="18" charset="0"/>
                <a:ea typeface="Aptos" panose="020B0004020202020204" pitchFamily="34" charset="0"/>
                <a:cs typeface="Cordia New" panose="020B0304020202020204" pitchFamily="34" charset="-34"/>
              </a:rPr>
              <a:t>Formal</a:t>
            </a:r>
            <a:r>
              <a:rPr lang="en-US" sz="2800" kern="100" dirty="0">
                <a:solidFill>
                  <a:srgbClr val="FFFF00"/>
                </a:solidFill>
                <a:effectLst/>
                <a:latin typeface="Bookman Old Style" panose="02050604050505020204" pitchFamily="18" charset="0"/>
                <a:ea typeface="Aptos" panose="020B0004020202020204" pitchFamily="34" charset="0"/>
                <a:cs typeface="Cordia New" panose="020B0304020202020204" pitchFamily="34" charset="-34"/>
              </a:rPr>
              <a:t> language is a style of speech used when you are speaking to someone you don’t know or on whom you want to make a good impression.</a:t>
            </a:r>
          </a:p>
          <a:p>
            <a:pPr marL="342900" marR="0" lvl="0" indent="-342900" algn="just">
              <a:lnSpc>
                <a:spcPct val="115000"/>
              </a:lnSpc>
              <a:spcAft>
                <a:spcPts val="800"/>
              </a:spcAft>
              <a:buSzPts val="1000"/>
              <a:buFont typeface="Symbol" panose="05050102010706020507" pitchFamily="18" charset="2"/>
              <a:buChar char=""/>
              <a:tabLst>
                <a:tab pos="457200" algn="l"/>
              </a:tabLst>
            </a:pPr>
            <a:endParaRPr lang="en-US" sz="2800" kern="100" dirty="0">
              <a:effectLst/>
              <a:latin typeface="Aptos" panose="020B0004020202020204" pitchFamily="34" charset="0"/>
              <a:ea typeface="Aptos" panose="020B0004020202020204" pitchFamily="34" charset="0"/>
              <a:cs typeface="Cordia New" panose="020B0304020202020204" pitchFamily="34" charset="-34"/>
            </a:endParaRPr>
          </a:p>
          <a:p>
            <a:pPr marL="342900" marR="0" lvl="0" indent="-342900" algn="just">
              <a:lnSpc>
                <a:spcPct val="115000"/>
              </a:lnSpc>
              <a:spcAft>
                <a:spcPts val="800"/>
              </a:spcAft>
              <a:buSzPts val="1000"/>
              <a:buFont typeface="Symbol" panose="05050102010706020507" pitchFamily="18" charset="2"/>
              <a:buChar char=""/>
              <a:tabLst>
                <a:tab pos="457200" algn="l"/>
              </a:tabLst>
            </a:pPr>
            <a:r>
              <a:rPr lang="en-US" sz="2800" b="1" kern="100" dirty="0">
                <a:solidFill>
                  <a:schemeClr val="accent2">
                    <a:lumMod val="40000"/>
                    <a:lumOff val="60000"/>
                  </a:schemeClr>
                </a:solidFill>
                <a:effectLst/>
                <a:latin typeface="Bookman Old Style" panose="02050604050505020204" pitchFamily="18" charset="0"/>
                <a:ea typeface="Aptos" panose="020B0004020202020204" pitchFamily="34" charset="0"/>
                <a:cs typeface="Cordia New" panose="020B0304020202020204" pitchFamily="34" charset="-34"/>
              </a:rPr>
              <a:t>Informal</a:t>
            </a:r>
            <a:r>
              <a:rPr lang="en-US" sz="2800" kern="100" dirty="0">
                <a:solidFill>
                  <a:schemeClr val="accent2">
                    <a:lumMod val="40000"/>
                    <a:lumOff val="60000"/>
                  </a:schemeClr>
                </a:solidFill>
                <a:effectLst/>
                <a:latin typeface="Bookman Old Style" panose="02050604050505020204" pitchFamily="18" charset="0"/>
                <a:ea typeface="Aptos" panose="020B0004020202020204" pitchFamily="34" charset="0"/>
                <a:cs typeface="Cordia New" panose="020B0304020202020204" pitchFamily="34" charset="-34"/>
              </a:rPr>
              <a:t> language is a style of speech where choice of words and grammar tends to be familiar rather than formal. It is used when you know, or want to get to know, the person you are speaking to.</a:t>
            </a:r>
          </a:p>
          <a:p>
            <a:pPr marR="0" lvl="0" algn="just">
              <a:lnSpc>
                <a:spcPct val="115000"/>
              </a:lnSpc>
              <a:spcAft>
                <a:spcPts val="800"/>
              </a:spcAft>
              <a:buSzPts val="1000"/>
              <a:tabLst>
                <a:tab pos="457200" algn="l"/>
              </a:tabLst>
            </a:pPr>
            <a:endParaRPr lang="en-US" sz="2800" kern="100" dirty="0">
              <a:effectLst/>
              <a:latin typeface="Aptos" panose="020B0004020202020204" pitchFamily="34" charset="0"/>
              <a:ea typeface="Aptos" panose="020B0004020202020204" pitchFamily="34" charset="0"/>
              <a:cs typeface="Cordia New" panose="020B0304020202020204" pitchFamily="34" charset="-34"/>
            </a:endParaRPr>
          </a:p>
          <a:p>
            <a:pPr marL="342900" marR="0" lvl="0" indent="-342900" algn="just">
              <a:lnSpc>
                <a:spcPct val="115000"/>
              </a:lnSpc>
              <a:spcAft>
                <a:spcPts val="800"/>
              </a:spcAft>
              <a:buSzPts val="1000"/>
              <a:buFont typeface="Symbol" panose="05050102010706020507" pitchFamily="18" charset="2"/>
              <a:buChar char=""/>
              <a:tabLst>
                <a:tab pos="457200" algn="l"/>
              </a:tabLst>
            </a:pPr>
            <a:r>
              <a:rPr lang="en-US" sz="2800" b="1" kern="100" dirty="0">
                <a:solidFill>
                  <a:schemeClr val="accent3">
                    <a:lumMod val="60000"/>
                    <a:lumOff val="40000"/>
                  </a:schemeClr>
                </a:solidFill>
                <a:effectLst/>
                <a:latin typeface="Bookman Old Style" panose="02050604050505020204" pitchFamily="18" charset="0"/>
                <a:ea typeface="Aptos" panose="020B0004020202020204" pitchFamily="34" charset="0"/>
                <a:cs typeface="Cordia New" panose="020B0304020202020204" pitchFamily="34" charset="-34"/>
              </a:rPr>
              <a:t>Slang</a:t>
            </a:r>
            <a:r>
              <a:rPr lang="en-US" sz="2800" kern="100" dirty="0">
                <a:solidFill>
                  <a:schemeClr val="accent3">
                    <a:lumMod val="60000"/>
                    <a:lumOff val="40000"/>
                  </a:schemeClr>
                </a:solidFill>
                <a:effectLst/>
                <a:latin typeface="Bookman Old Style" panose="02050604050505020204" pitchFamily="18" charset="0"/>
                <a:ea typeface="Aptos" panose="020B0004020202020204" pitchFamily="34" charset="0"/>
                <a:cs typeface="Cordia New" panose="020B0304020202020204" pitchFamily="34" charset="-34"/>
              </a:rPr>
              <a:t> is very informal language that is usually spoken rather than written. It is commonly used among friends when speaking or sending text messages.</a:t>
            </a:r>
            <a:endParaRPr lang="en-US" sz="2800" kern="100" dirty="0">
              <a:solidFill>
                <a:schemeClr val="accent3">
                  <a:lumMod val="60000"/>
                  <a:lumOff val="40000"/>
                </a:schemeClr>
              </a:solidFill>
              <a:effectLst/>
              <a:latin typeface="Aptos" panose="020B0004020202020204" pitchFamily="34" charset="0"/>
              <a:ea typeface="Aptos" panose="020B0004020202020204" pitchFamily="34" charset="0"/>
              <a:cs typeface="Cordia New" panose="020B0304020202020204" pitchFamily="34" charset="-34"/>
            </a:endParaRPr>
          </a:p>
        </p:txBody>
      </p:sp>
    </p:spTree>
    <p:extLst>
      <p:ext uri="{BB962C8B-B14F-4D97-AF65-F5344CB8AC3E}">
        <p14:creationId xmlns:p14="http://schemas.microsoft.com/office/powerpoint/2010/main" val="3095770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37EE19-44A5-6E70-A39B-55DDCCF6E763}"/>
              </a:ext>
            </a:extLst>
          </p:cNvPr>
          <p:cNvSpPr/>
          <p:nvPr/>
        </p:nvSpPr>
        <p:spPr>
          <a:xfrm>
            <a:off x="574158" y="882502"/>
            <a:ext cx="10788502" cy="1329070"/>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FC2F7CD-7E7F-D0AB-F2AC-0C1F335FA76A}"/>
              </a:ext>
            </a:extLst>
          </p:cNvPr>
          <p:cNvSpPr txBox="1"/>
          <p:nvPr/>
        </p:nvSpPr>
        <p:spPr>
          <a:xfrm>
            <a:off x="829340" y="1021285"/>
            <a:ext cx="10324213" cy="4645118"/>
          </a:xfrm>
          <a:prstGeom prst="rect">
            <a:avLst/>
          </a:prstGeom>
          <a:noFill/>
        </p:spPr>
        <p:txBody>
          <a:bodyPr wrap="square">
            <a:spAutoFit/>
          </a:bodyPr>
          <a:lstStyle/>
          <a:p>
            <a:pPr marR="0" algn="just">
              <a:lnSpc>
                <a:spcPct val="115000"/>
              </a:lnSpc>
              <a:spcAft>
                <a:spcPts val="800"/>
              </a:spcAft>
            </a:pP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Formal language is more likely to be grammatically correct. </a:t>
            </a:r>
          </a:p>
          <a:p>
            <a:pPr marR="0" algn="just">
              <a:lnSpc>
                <a:spcPct val="115000"/>
              </a:lnSpc>
              <a:spcAft>
                <a:spcPts val="800"/>
              </a:spcAft>
            </a:pPr>
            <a:endParaRPr lang="en-US" sz="2800" kern="100" dirty="0">
              <a:latin typeface="Bookman Old Style" panose="02050604050505020204" pitchFamily="18" charset="0"/>
              <a:ea typeface="Aptos" panose="020B0004020202020204" pitchFamily="34" charset="0"/>
              <a:cs typeface="Cordia New" panose="020B0304020202020204" pitchFamily="34" charset="-34"/>
            </a:endParaRPr>
          </a:p>
          <a:p>
            <a:pPr marR="0" algn="just">
              <a:lnSpc>
                <a:spcPct val="115000"/>
              </a:lnSpc>
              <a:spcAft>
                <a:spcPts val="800"/>
              </a:spcAft>
            </a:pP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For example, you would say ‘I have not’ </a:t>
            </a:r>
          </a:p>
          <a:p>
            <a:pPr marR="0" algn="just">
              <a:lnSpc>
                <a:spcPct val="115000"/>
              </a:lnSpc>
              <a:spcAft>
                <a:spcPts val="800"/>
              </a:spcAft>
            </a:pPr>
            <a:endParaRPr lang="en-US" sz="2800" kern="100" dirty="0">
              <a:latin typeface="Bookman Old Style" panose="02050604050505020204" pitchFamily="18" charset="0"/>
              <a:ea typeface="Aptos" panose="020B0004020202020204" pitchFamily="34" charset="0"/>
              <a:cs typeface="Cordia New" panose="020B0304020202020204" pitchFamily="34" charset="-34"/>
            </a:endParaRPr>
          </a:p>
          <a:p>
            <a:pPr marR="0" algn="just">
              <a:lnSpc>
                <a:spcPct val="115000"/>
              </a:lnSpc>
              <a:spcAft>
                <a:spcPts val="800"/>
              </a:spcAft>
            </a:pP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rather than </a:t>
            </a:r>
          </a:p>
          <a:p>
            <a:pPr marR="0" algn="just">
              <a:lnSpc>
                <a:spcPct val="115000"/>
              </a:lnSpc>
              <a:spcAft>
                <a:spcPts val="800"/>
              </a:spcAft>
            </a:pPr>
            <a:endParaRPr lang="en-US" sz="2800" kern="100" dirty="0">
              <a:latin typeface="Bookman Old Style" panose="02050604050505020204" pitchFamily="18" charset="0"/>
              <a:ea typeface="Aptos" panose="020B0004020202020204" pitchFamily="34" charset="0"/>
              <a:cs typeface="Cordia New" panose="020B0304020202020204" pitchFamily="34" charset="-34"/>
            </a:endParaRPr>
          </a:p>
          <a:p>
            <a:pPr marR="0" algn="just">
              <a:lnSpc>
                <a:spcPct val="115000"/>
              </a:lnSpc>
              <a:spcAft>
                <a:spcPts val="800"/>
              </a:spcAft>
            </a:pP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the grammatically incorrect ‘I aren’t’.</a:t>
            </a:r>
            <a:endParaRPr lang="en-US" sz="2800" kern="100" dirty="0">
              <a:effectLst/>
              <a:latin typeface="Aptos" panose="020B0004020202020204" pitchFamily="34" charset="0"/>
              <a:ea typeface="Aptos" panose="020B0004020202020204" pitchFamily="34" charset="0"/>
              <a:cs typeface="Cordia New" panose="020B0304020202020204" pitchFamily="34" charset="-34"/>
            </a:endParaRPr>
          </a:p>
        </p:txBody>
      </p:sp>
    </p:spTree>
    <p:extLst>
      <p:ext uri="{BB962C8B-B14F-4D97-AF65-F5344CB8AC3E}">
        <p14:creationId xmlns:p14="http://schemas.microsoft.com/office/powerpoint/2010/main" val="760567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2922950-768B-6A85-3483-0677B967C5F4}"/>
              </a:ext>
            </a:extLst>
          </p:cNvPr>
          <p:cNvPicPr>
            <a:picLocks noChangeAspect="1"/>
          </p:cNvPicPr>
          <p:nvPr/>
        </p:nvPicPr>
        <p:blipFill>
          <a:blip r:embed="rId2"/>
          <a:stretch>
            <a:fillRect/>
          </a:stretch>
        </p:blipFill>
        <p:spPr>
          <a:xfrm>
            <a:off x="297711" y="240465"/>
            <a:ext cx="11756065" cy="6377070"/>
          </a:xfrm>
          <a:prstGeom prst="rect">
            <a:avLst/>
          </a:prstGeom>
        </p:spPr>
      </p:pic>
    </p:spTree>
    <p:extLst>
      <p:ext uri="{BB962C8B-B14F-4D97-AF65-F5344CB8AC3E}">
        <p14:creationId xmlns:p14="http://schemas.microsoft.com/office/powerpoint/2010/main" val="1773360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02E0D-9C42-0B4D-3A23-266F9FD63809}"/>
              </a:ext>
            </a:extLst>
          </p:cNvPr>
          <p:cNvSpPr>
            <a:spLocks noGrp="1"/>
          </p:cNvSpPr>
          <p:nvPr>
            <p:ph type="title"/>
          </p:nvPr>
        </p:nvSpPr>
        <p:spPr/>
        <p:txBody>
          <a:bodyPr>
            <a:normAutofit fontScale="90000"/>
          </a:bodyPr>
          <a:lstStyle/>
          <a:p>
            <a:r>
              <a:rPr lang="en-US" sz="9600" b="1" dirty="0"/>
              <a:t>Agenda </a:t>
            </a:r>
          </a:p>
        </p:txBody>
      </p:sp>
      <p:sp>
        <p:nvSpPr>
          <p:cNvPr id="3" name="Content Placeholder 2">
            <a:extLst>
              <a:ext uri="{FF2B5EF4-FFF2-40B4-BE49-F238E27FC236}">
                <a16:creationId xmlns:a16="http://schemas.microsoft.com/office/drawing/2014/main" id="{1AED7B34-1FEF-5B03-9BE5-7EEC88E9ED98}"/>
              </a:ext>
            </a:extLst>
          </p:cNvPr>
          <p:cNvSpPr>
            <a:spLocks noGrp="1"/>
          </p:cNvSpPr>
          <p:nvPr>
            <p:ph idx="1"/>
          </p:nvPr>
        </p:nvSpPr>
        <p:spPr/>
        <p:txBody>
          <a:bodyPr/>
          <a:lstStyle/>
          <a:p>
            <a:r>
              <a:rPr lang="en-US" sz="3600" b="1" dirty="0"/>
              <a:t>9.1. What is speaking?</a:t>
            </a:r>
          </a:p>
          <a:p>
            <a:r>
              <a:rPr lang="en-US" b="1" dirty="0"/>
              <a:t>Strategies for Speaking Skills Development</a:t>
            </a:r>
          </a:p>
          <a:p>
            <a:r>
              <a:rPr lang="en-US" sz="3600" b="1" dirty="0"/>
              <a:t>9.2. Speaking in different ways</a:t>
            </a:r>
            <a:endParaRPr lang="en-US" sz="3600" dirty="0"/>
          </a:p>
          <a:p>
            <a:r>
              <a:rPr lang="en-US" b="1" dirty="0"/>
              <a:t>Adapting your style</a:t>
            </a:r>
          </a:p>
          <a:p>
            <a:r>
              <a:rPr lang="en-US" b="1" dirty="0"/>
              <a:t>Formal and informal language</a:t>
            </a:r>
            <a:endParaRPr lang="en-US" dirty="0"/>
          </a:p>
          <a:p>
            <a:r>
              <a:rPr lang="en-US" b="1" dirty="0"/>
              <a:t>Exercises </a:t>
            </a:r>
            <a:endParaRPr lang="en-US" dirty="0"/>
          </a:p>
          <a:p>
            <a:endParaRPr lang="en-US" dirty="0"/>
          </a:p>
          <a:p>
            <a:endParaRPr lang="en-US" sz="3600" b="1" dirty="0"/>
          </a:p>
          <a:p>
            <a:endParaRPr lang="en-US" sz="3600" dirty="0"/>
          </a:p>
          <a:p>
            <a:endParaRPr lang="en-US" dirty="0"/>
          </a:p>
        </p:txBody>
      </p:sp>
    </p:spTree>
    <p:extLst>
      <p:ext uri="{BB962C8B-B14F-4D97-AF65-F5344CB8AC3E}">
        <p14:creationId xmlns:p14="http://schemas.microsoft.com/office/powerpoint/2010/main" val="15789905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DE1562D-F330-B861-5FCA-C13EDE293544}"/>
              </a:ext>
            </a:extLst>
          </p:cNvPr>
          <p:cNvSpPr txBox="1"/>
          <p:nvPr/>
        </p:nvSpPr>
        <p:spPr>
          <a:xfrm>
            <a:off x="2472529" y="1127051"/>
            <a:ext cx="6299332" cy="830997"/>
          </a:xfrm>
          <a:prstGeom prst="rect">
            <a:avLst/>
          </a:prstGeom>
          <a:noFill/>
        </p:spPr>
        <p:txBody>
          <a:bodyPr wrap="square" rtlCol="0">
            <a:spAutoFit/>
          </a:bodyPr>
          <a:lstStyle/>
          <a:p>
            <a:r>
              <a:rPr lang="en-US" sz="2400" b="1" dirty="0"/>
              <a:t>Go to the pdf file page 14 and 15 study some of the formal and informal  phrases</a:t>
            </a:r>
          </a:p>
        </p:txBody>
      </p:sp>
    </p:spTree>
    <p:extLst>
      <p:ext uri="{BB962C8B-B14F-4D97-AF65-F5344CB8AC3E}">
        <p14:creationId xmlns:p14="http://schemas.microsoft.com/office/powerpoint/2010/main" val="3896967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C41E51-F855-5BF2-1D45-F4901B497016}"/>
              </a:ext>
            </a:extLst>
          </p:cNvPr>
          <p:cNvSpPr txBox="1"/>
          <p:nvPr/>
        </p:nvSpPr>
        <p:spPr>
          <a:xfrm>
            <a:off x="1681746" y="2392325"/>
            <a:ext cx="8828507" cy="707886"/>
          </a:xfrm>
          <a:prstGeom prst="rect">
            <a:avLst/>
          </a:prstGeom>
          <a:noFill/>
        </p:spPr>
        <p:txBody>
          <a:bodyPr wrap="none" rtlCol="0">
            <a:spAutoFit/>
          </a:bodyPr>
          <a:lstStyle/>
          <a:p>
            <a:r>
              <a:rPr lang="en-US" sz="4000" dirty="0"/>
              <a:t>Do the exercises on page 15, 16 and 17 </a:t>
            </a:r>
          </a:p>
        </p:txBody>
      </p:sp>
    </p:spTree>
    <p:extLst>
      <p:ext uri="{BB962C8B-B14F-4D97-AF65-F5344CB8AC3E}">
        <p14:creationId xmlns:p14="http://schemas.microsoft.com/office/powerpoint/2010/main" val="1548124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screenshot of a computer&#10;&#10;AI-generated content may be incorrect.">
            <a:extLst>
              <a:ext uri="{FF2B5EF4-FFF2-40B4-BE49-F238E27FC236}">
                <a16:creationId xmlns:a16="http://schemas.microsoft.com/office/drawing/2014/main" id="{4016FB0C-9D60-4EED-E1D0-8C92D8D848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732" y="164530"/>
            <a:ext cx="10714921" cy="6528939"/>
          </a:xfrm>
          <a:prstGeom prst="rect">
            <a:avLst/>
          </a:prstGeom>
        </p:spPr>
      </p:pic>
      <p:sp>
        <p:nvSpPr>
          <p:cNvPr id="3" name="TextBox 2">
            <a:extLst>
              <a:ext uri="{FF2B5EF4-FFF2-40B4-BE49-F238E27FC236}">
                <a16:creationId xmlns:a16="http://schemas.microsoft.com/office/drawing/2014/main" id="{D7DF8254-0879-FFC6-9371-99F89B45F4CE}"/>
              </a:ext>
            </a:extLst>
          </p:cNvPr>
          <p:cNvSpPr txBox="1"/>
          <p:nvPr/>
        </p:nvSpPr>
        <p:spPr>
          <a:xfrm>
            <a:off x="5618216" y="3117978"/>
            <a:ext cx="5389168" cy="523220"/>
          </a:xfrm>
          <a:prstGeom prst="rect">
            <a:avLst/>
          </a:prstGeom>
          <a:noFill/>
        </p:spPr>
        <p:txBody>
          <a:bodyPr wrap="none" rtlCol="0">
            <a:spAutoFit/>
          </a:bodyPr>
          <a:lstStyle/>
          <a:p>
            <a:r>
              <a:rPr lang="en-US" sz="2800" b="1" dirty="0"/>
              <a:t>I am unable to attend tomorrow.</a:t>
            </a:r>
          </a:p>
        </p:txBody>
      </p:sp>
      <p:sp>
        <p:nvSpPr>
          <p:cNvPr id="4" name="TextBox 3">
            <a:extLst>
              <a:ext uri="{FF2B5EF4-FFF2-40B4-BE49-F238E27FC236}">
                <a16:creationId xmlns:a16="http://schemas.microsoft.com/office/drawing/2014/main" id="{BB46E0FD-2D07-7AE1-612A-1934D70BB58C}"/>
              </a:ext>
            </a:extLst>
          </p:cNvPr>
          <p:cNvSpPr txBox="1"/>
          <p:nvPr/>
        </p:nvSpPr>
        <p:spPr>
          <a:xfrm>
            <a:off x="5857192" y="3695020"/>
            <a:ext cx="4911216" cy="523220"/>
          </a:xfrm>
          <a:prstGeom prst="rect">
            <a:avLst/>
          </a:prstGeom>
          <a:noFill/>
        </p:spPr>
        <p:txBody>
          <a:bodyPr wrap="none" rtlCol="0">
            <a:spAutoFit/>
          </a:bodyPr>
          <a:lstStyle/>
          <a:p>
            <a:r>
              <a:rPr lang="en-US" sz="2800" b="1" dirty="0"/>
              <a:t>Would you like anything else.</a:t>
            </a:r>
          </a:p>
        </p:txBody>
      </p:sp>
      <p:sp>
        <p:nvSpPr>
          <p:cNvPr id="5" name="TextBox 4">
            <a:extLst>
              <a:ext uri="{FF2B5EF4-FFF2-40B4-BE49-F238E27FC236}">
                <a16:creationId xmlns:a16="http://schemas.microsoft.com/office/drawing/2014/main" id="{1AA3658B-D814-8B59-F916-1AD9D429BCB3}"/>
              </a:ext>
            </a:extLst>
          </p:cNvPr>
          <p:cNvSpPr txBox="1"/>
          <p:nvPr/>
        </p:nvSpPr>
        <p:spPr>
          <a:xfrm>
            <a:off x="4955906" y="4328022"/>
            <a:ext cx="6118663" cy="523220"/>
          </a:xfrm>
          <a:prstGeom prst="rect">
            <a:avLst/>
          </a:prstGeom>
          <a:noFill/>
        </p:spPr>
        <p:txBody>
          <a:bodyPr wrap="none" rtlCol="0">
            <a:spAutoFit/>
          </a:bodyPr>
          <a:lstStyle/>
          <a:p>
            <a:r>
              <a:rPr lang="en-US" sz="2800" b="1" dirty="0"/>
              <a:t>I am ringing to enquire about the job.</a:t>
            </a:r>
          </a:p>
        </p:txBody>
      </p:sp>
      <p:sp>
        <p:nvSpPr>
          <p:cNvPr id="6" name="TextBox 5">
            <a:extLst>
              <a:ext uri="{FF2B5EF4-FFF2-40B4-BE49-F238E27FC236}">
                <a16:creationId xmlns:a16="http://schemas.microsoft.com/office/drawing/2014/main" id="{55E33B47-1373-BB5B-D04D-61ECD4DDF6F5}"/>
              </a:ext>
            </a:extLst>
          </p:cNvPr>
          <p:cNvSpPr txBox="1"/>
          <p:nvPr/>
        </p:nvSpPr>
        <p:spPr>
          <a:xfrm>
            <a:off x="5510815" y="4902927"/>
            <a:ext cx="5603970" cy="523220"/>
          </a:xfrm>
          <a:prstGeom prst="rect">
            <a:avLst/>
          </a:prstGeom>
          <a:noFill/>
        </p:spPr>
        <p:txBody>
          <a:bodyPr wrap="none" rtlCol="0">
            <a:spAutoFit/>
          </a:bodyPr>
          <a:lstStyle/>
          <a:p>
            <a:r>
              <a:rPr lang="en-US" sz="2800" b="1" dirty="0"/>
              <a:t>The manager will return your call.</a:t>
            </a:r>
          </a:p>
        </p:txBody>
      </p:sp>
      <p:sp>
        <p:nvSpPr>
          <p:cNvPr id="7" name="TextBox 6">
            <a:extLst>
              <a:ext uri="{FF2B5EF4-FFF2-40B4-BE49-F238E27FC236}">
                <a16:creationId xmlns:a16="http://schemas.microsoft.com/office/drawing/2014/main" id="{283FBE23-8A43-1124-E592-46EE811A37C4}"/>
              </a:ext>
            </a:extLst>
          </p:cNvPr>
          <p:cNvSpPr txBox="1"/>
          <p:nvPr/>
        </p:nvSpPr>
        <p:spPr>
          <a:xfrm>
            <a:off x="5825485" y="5535929"/>
            <a:ext cx="3668120" cy="523220"/>
          </a:xfrm>
          <a:prstGeom prst="rect">
            <a:avLst/>
          </a:prstGeom>
          <a:noFill/>
        </p:spPr>
        <p:txBody>
          <a:bodyPr wrap="none" rtlCol="0">
            <a:spAutoFit/>
          </a:bodyPr>
          <a:lstStyle/>
          <a:p>
            <a:r>
              <a:rPr lang="en-US" sz="2800" b="1" dirty="0"/>
              <a:t>I received your email.</a:t>
            </a:r>
          </a:p>
        </p:txBody>
      </p:sp>
      <p:sp>
        <p:nvSpPr>
          <p:cNvPr id="8" name="TextBox 7">
            <a:extLst>
              <a:ext uri="{FF2B5EF4-FFF2-40B4-BE49-F238E27FC236}">
                <a16:creationId xmlns:a16="http://schemas.microsoft.com/office/drawing/2014/main" id="{800CA17F-8317-7E83-D315-76106B8B0CA6}"/>
              </a:ext>
            </a:extLst>
          </p:cNvPr>
          <p:cNvSpPr txBox="1"/>
          <p:nvPr/>
        </p:nvSpPr>
        <p:spPr>
          <a:xfrm>
            <a:off x="5650758" y="6114699"/>
            <a:ext cx="5563895" cy="523220"/>
          </a:xfrm>
          <a:prstGeom prst="rect">
            <a:avLst/>
          </a:prstGeom>
          <a:noFill/>
        </p:spPr>
        <p:txBody>
          <a:bodyPr wrap="none" rtlCol="0">
            <a:spAutoFit/>
          </a:bodyPr>
          <a:lstStyle/>
          <a:p>
            <a:r>
              <a:rPr lang="en-US" sz="2800" b="1" dirty="0"/>
              <a:t>He returned the item to the shop.</a:t>
            </a:r>
          </a:p>
        </p:txBody>
      </p:sp>
    </p:spTree>
    <p:extLst>
      <p:ext uri="{BB962C8B-B14F-4D97-AF65-F5344CB8AC3E}">
        <p14:creationId xmlns:p14="http://schemas.microsoft.com/office/powerpoint/2010/main" val="403132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screenshot of a computer&#10;&#10;AI-generated content may be incorrect.">
            <a:extLst>
              <a:ext uri="{FF2B5EF4-FFF2-40B4-BE49-F238E27FC236}">
                <a16:creationId xmlns:a16="http://schemas.microsoft.com/office/drawing/2014/main" id="{13883851-A7C4-B147-0B73-966DEB72A5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1090" y="167322"/>
            <a:ext cx="7570381" cy="6523355"/>
          </a:xfrm>
          <a:prstGeom prst="rect">
            <a:avLst/>
          </a:prstGeom>
        </p:spPr>
      </p:pic>
      <p:sp>
        <p:nvSpPr>
          <p:cNvPr id="3" name="TextBox 2">
            <a:extLst>
              <a:ext uri="{FF2B5EF4-FFF2-40B4-BE49-F238E27FC236}">
                <a16:creationId xmlns:a16="http://schemas.microsoft.com/office/drawing/2014/main" id="{35E26254-EC82-E2A4-DCAB-E85337D4C8C3}"/>
              </a:ext>
            </a:extLst>
          </p:cNvPr>
          <p:cNvSpPr txBox="1"/>
          <p:nvPr/>
        </p:nvSpPr>
        <p:spPr>
          <a:xfrm>
            <a:off x="5094710" y="4742971"/>
            <a:ext cx="4887043" cy="461665"/>
          </a:xfrm>
          <a:prstGeom prst="rect">
            <a:avLst/>
          </a:prstGeom>
          <a:noFill/>
        </p:spPr>
        <p:txBody>
          <a:bodyPr wrap="none" rtlCol="0">
            <a:spAutoFit/>
          </a:bodyPr>
          <a:lstStyle/>
          <a:p>
            <a:r>
              <a:rPr lang="en-US" sz="2400" dirty="0">
                <a:highlight>
                  <a:srgbClr val="FFFF00"/>
                </a:highlight>
              </a:rPr>
              <a:t>She went shopping with her friends.</a:t>
            </a:r>
          </a:p>
        </p:txBody>
      </p:sp>
      <p:sp>
        <p:nvSpPr>
          <p:cNvPr id="5" name="TextBox 4">
            <a:extLst>
              <a:ext uri="{FF2B5EF4-FFF2-40B4-BE49-F238E27FC236}">
                <a16:creationId xmlns:a16="http://schemas.microsoft.com/office/drawing/2014/main" id="{1BCE3EEA-517F-8865-F6A6-48987C27615C}"/>
              </a:ext>
            </a:extLst>
          </p:cNvPr>
          <p:cNvSpPr txBox="1"/>
          <p:nvPr/>
        </p:nvSpPr>
        <p:spPr>
          <a:xfrm>
            <a:off x="5044428" y="2938121"/>
            <a:ext cx="4887043" cy="400110"/>
          </a:xfrm>
          <a:prstGeom prst="rect">
            <a:avLst/>
          </a:prstGeom>
          <a:noFill/>
        </p:spPr>
        <p:txBody>
          <a:bodyPr wrap="square" rtlCol="0">
            <a:spAutoFit/>
          </a:bodyPr>
          <a:lstStyle/>
          <a:p>
            <a:r>
              <a:rPr lang="en-US" sz="2000" dirty="0">
                <a:highlight>
                  <a:srgbClr val="FFFF00"/>
                </a:highlight>
              </a:rPr>
              <a:t>She was devastated when the team lost.</a:t>
            </a:r>
          </a:p>
        </p:txBody>
      </p:sp>
      <p:sp>
        <p:nvSpPr>
          <p:cNvPr id="6" name="TextBox 5">
            <a:extLst>
              <a:ext uri="{FF2B5EF4-FFF2-40B4-BE49-F238E27FC236}">
                <a16:creationId xmlns:a16="http://schemas.microsoft.com/office/drawing/2014/main" id="{1B8F5C04-A3E4-3DD5-5A1B-437EC6B550CE}"/>
              </a:ext>
            </a:extLst>
          </p:cNvPr>
          <p:cNvSpPr txBox="1"/>
          <p:nvPr/>
        </p:nvSpPr>
        <p:spPr>
          <a:xfrm>
            <a:off x="5209797" y="3473428"/>
            <a:ext cx="3434466" cy="461665"/>
          </a:xfrm>
          <a:prstGeom prst="rect">
            <a:avLst/>
          </a:prstGeom>
          <a:noFill/>
        </p:spPr>
        <p:txBody>
          <a:bodyPr wrap="none" rtlCol="0">
            <a:spAutoFit/>
          </a:bodyPr>
          <a:lstStyle/>
          <a:p>
            <a:r>
              <a:rPr lang="en-US" sz="2400" dirty="0">
                <a:highlight>
                  <a:srgbClr val="FFFF00"/>
                </a:highlight>
              </a:rPr>
              <a:t>He had his wallet stolen.</a:t>
            </a:r>
          </a:p>
        </p:txBody>
      </p:sp>
      <p:sp>
        <p:nvSpPr>
          <p:cNvPr id="7" name="TextBox 6">
            <a:extLst>
              <a:ext uri="{FF2B5EF4-FFF2-40B4-BE49-F238E27FC236}">
                <a16:creationId xmlns:a16="http://schemas.microsoft.com/office/drawing/2014/main" id="{F9BD87EA-8202-B15E-5226-36174174AA74}"/>
              </a:ext>
            </a:extLst>
          </p:cNvPr>
          <p:cNvSpPr txBox="1"/>
          <p:nvPr/>
        </p:nvSpPr>
        <p:spPr>
          <a:xfrm>
            <a:off x="5094710" y="4131845"/>
            <a:ext cx="4613507" cy="400110"/>
          </a:xfrm>
          <a:prstGeom prst="rect">
            <a:avLst/>
          </a:prstGeom>
          <a:noFill/>
        </p:spPr>
        <p:txBody>
          <a:bodyPr wrap="none" rtlCol="0">
            <a:spAutoFit/>
          </a:bodyPr>
          <a:lstStyle/>
          <a:p>
            <a:r>
              <a:rPr lang="en-US" sz="2000" dirty="0">
                <a:highlight>
                  <a:srgbClr val="FFFF00"/>
                </a:highlight>
              </a:rPr>
              <a:t>They were intoxicated on Saturday night.</a:t>
            </a:r>
          </a:p>
        </p:txBody>
      </p:sp>
      <p:sp>
        <p:nvSpPr>
          <p:cNvPr id="8" name="TextBox 7">
            <a:extLst>
              <a:ext uri="{FF2B5EF4-FFF2-40B4-BE49-F238E27FC236}">
                <a16:creationId xmlns:a16="http://schemas.microsoft.com/office/drawing/2014/main" id="{3EC2E75A-189E-3E09-DBC1-DE23EFACF4D1}"/>
              </a:ext>
            </a:extLst>
          </p:cNvPr>
          <p:cNvSpPr txBox="1"/>
          <p:nvPr/>
        </p:nvSpPr>
        <p:spPr>
          <a:xfrm>
            <a:off x="5044428" y="5415652"/>
            <a:ext cx="4814460" cy="461665"/>
          </a:xfrm>
          <a:prstGeom prst="rect">
            <a:avLst/>
          </a:prstGeom>
          <a:noFill/>
        </p:spPr>
        <p:txBody>
          <a:bodyPr wrap="none" rtlCol="0">
            <a:spAutoFit/>
          </a:bodyPr>
          <a:lstStyle/>
          <a:p>
            <a:r>
              <a:rPr lang="en-US" sz="2400" dirty="0">
                <a:highlight>
                  <a:srgbClr val="FFFF00"/>
                </a:highlight>
              </a:rPr>
              <a:t>His son can be outspoken at times.</a:t>
            </a:r>
          </a:p>
        </p:txBody>
      </p:sp>
      <p:sp>
        <p:nvSpPr>
          <p:cNvPr id="9" name="TextBox 8">
            <a:extLst>
              <a:ext uri="{FF2B5EF4-FFF2-40B4-BE49-F238E27FC236}">
                <a16:creationId xmlns:a16="http://schemas.microsoft.com/office/drawing/2014/main" id="{BACD995D-F6AC-4E53-C975-22972BE4B57F}"/>
              </a:ext>
            </a:extLst>
          </p:cNvPr>
          <p:cNvSpPr txBox="1"/>
          <p:nvPr/>
        </p:nvSpPr>
        <p:spPr>
          <a:xfrm>
            <a:off x="6108345" y="6068519"/>
            <a:ext cx="1637371" cy="461665"/>
          </a:xfrm>
          <a:prstGeom prst="rect">
            <a:avLst/>
          </a:prstGeom>
          <a:noFill/>
        </p:spPr>
        <p:txBody>
          <a:bodyPr wrap="none" rtlCol="0">
            <a:spAutoFit/>
          </a:bodyPr>
          <a:lstStyle/>
          <a:p>
            <a:r>
              <a:rPr lang="en-US" sz="2400" dirty="0">
                <a:highlight>
                  <a:srgbClr val="FFFF00"/>
                </a:highlight>
              </a:rPr>
              <a:t>I’m hungry.</a:t>
            </a:r>
          </a:p>
        </p:txBody>
      </p:sp>
    </p:spTree>
    <p:extLst>
      <p:ext uri="{BB962C8B-B14F-4D97-AF65-F5344CB8AC3E}">
        <p14:creationId xmlns:p14="http://schemas.microsoft.com/office/powerpoint/2010/main" val="2721892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497546D-747C-64FE-8E3C-88DF07E11B1D}"/>
              </a:ext>
            </a:extLst>
          </p:cNvPr>
          <p:cNvSpPr txBox="1"/>
          <p:nvPr/>
        </p:nvSpPr>
        <p:spPr>
          <a:xfrm>
            <a:off x="322521" y="92679"/>
            <a:ext cx="11546958" cy="6124754"/>
          </a:xfrm>
          <a:prstGeom prst="rect">
            <a:avLst/>
          </a:prstGeom>
          <a:noFill/>
        </p:spPr>
        <p:txBody>
          <a:bodyPr wrap="square">
            <a:spAutoFit/>
          </a:bodyPr>
          <a:lstStyle/>
          <a:p>
            <a:pPr>
              <a:buNone/>
            </a:pPr>
            <a:r>
              <a:rPr lang="en-US" sz="2800" b="1" dirty="0"/>
              <a:t>1. "The quarterly earnings report indicates a substantial increase in profitability."</a:t>
            </a:r>
            <a:endParaRPr lang="en-US" sz="2800" dirty="0"/>
          </a:p>
          <a:p>
            <a:pPr>
              <a:buFont typeface="Arial" panose="020B0604020202020204" pitchFamily="34" charset="0"/>
              <a:buChar char="•"/>
            </a:pPr>
            <a:r>
              <a:rPr lang="en-US" sz="2800" b="1" dirty="0"/>
              <a:t>Register:</a:t>
            </a:r>
            <a:r>
              <a:rPr lang="en-US" sz="2800" dirty="0"/>
              <a:t> Primarily </a:t>
            </a:r>
            <a:r>
              <a:rPr lang="en-US" sz="2800" b="1" dirty="0"/>
              <a:t>Formal</a:t>
            </a:r>
            <a:r>
              <a:rPr lang="en-US" sz="2800" dirty="0"/>
              <a:t>.</a:t>
            </a:r>
          </a:p>
          <a:p>
            <a:pPr>
              <a:buFont typeface="Arial" panose="020B0604020202020204" pitchFamily="34" charset="0"/>
              <a:buChar char="•"/>
            </a:pPr>
            <a:r>
              <a:rPr lang="en-US" sz="2800" b="1" dirty="0"/>
              <a:t>Reasoning:</a:t>
            </a:r>
            <a:r>
              <a:rPr lang="en-US" sz="2800" dirty="0"/>
              <a:t> This sentence uses precise, professional vocabulary typical of business or academic writing. Words like "</a:t>
            </a:r>
            <a:r>
              <a:rPr lang="en-US" sz="2800" b="1" dirty="0"/>
              <a:t>quarterly earnings report</a:t>
            </a:r>
            <a:r>
              <a:rPr lang="en-US" sz="2800" dirty="0"/>
              <a:t>," "</a:t>
            </a:r>
            <a:r>
              <a:rPr lang="en-US" sz="2800" b="1" dirty="0"/>
              <a:t>indicates</a:t>
            </a:r>
            <a:r>
              <a:rPr lang="en-US" sz="2800" dirty="0"/>
              <a:t>," "</a:t>
            </a:r>
            <a:r>
              <a:rPr lang="en-US" sz="2800" b="1" dirty="0"/>
              <a:t>substantial</a:t>
            </a:r>
            <a:r>
              <a:rPr lang="en-US" sz="2800" dirty="0"/>
              <a:t>," and "</a:t>
            </a:r>
            <a:r>
              <a:rPr lang="en-US" sz="2800" b="1" dirty="0"/>
              <a:t>profitability</a:t>
            </a:r>
            <a:r>
              <a:rPr lang="en-US" sz="2800" dirty="0"/>
              <a:t>" are formal and rarely used in casual conversation. The sentence structure is also direct and factual.</a:t>
            </a:r>
          </a:p>
          <a:p>
            <a:pPr>
              <a:buFont typeface="Arial" panose="020B0604020202020204" pitchFamily="34" charset="0"/>
              <a:buChar char="•"/>
            </a:pPr>
            <a:endParaRPr lang="en-US" sz="2800" dirty="0"/>
          </a:p>
          <a:p>
            <a:pPr>
              <a:buNone/>
            </a:pPr>
            <a:r>
              <a:rPr lang="en-US" sz="2800" b="1" dirty="0"/>
              <a:t>2. "What's up? Want to grab some coffee later?"</a:t>
            </a:r>
            <a:endParaRPr lang="en-US" sz="2800" dirty="0"/>
          </a:p>
          <a:p>
            <a:pPr>
              <a:buFont typeface="Arial" panose="020B0604020202020204" pitchFamily="34" charset="0"/>
              <a:buChar char="•"/>
            </a:pPr>
            <a:r>
              <a:rPr lang="en-US" sz="2800" b="1" dirty="0"/>
              <a:t>Register:</a:t>
            </a:r>
            <a:r>
              <a:rPr lang="en-US" sz="2800" dirty="0"/>
              <a:t> Primarily </a:t>
            </a:r>
            <a:r>
              <a:rPr lang="en-US" sz="2800" b="1" dirty="0"/>
              <a:t>Informal</a:t>
            </a:r>
            <a:r>
              <a:rPr lang="en-US" sz="2800" dirty="0"/>
              <a:t>.</a:t>
            </a:r>
          </a:p>
          <a:p>
            <a:pPr>
              <a:buFont typeface="Arial" panose="020B0604020202020204" pitchFamily="34" charset="0"/>
              <a:buChar char="•"/>
            </a:pPr>
            <a:r>
              <a:rPr lang="en-US" sz="2800" b="1" dirty="0"/>
              <a:t>Reasoning:</a:t>
            </a:r>
            <a:r>
              <a:rPr lang="en-US" sz="2800" dirty="0"/>
              <a:t> This is a classic example of casual, conversational language. "</a:t>
            </a:r>
            <a:r>
              <a:rPr lang="en-US" sz="2800" b="1" dirty="0"/>
              <a:t>What's up?</a:t>
            </a:r>
            <a:r>
              <a:rPr lang="en-US" sz="2800" dirty="0"/>
              <a:t>" is a common informal greeting. The phrase "</a:t>
            </a:r>
            <a:r>
              <a:rPr lang="en-US" sz="2800" b="1" dirty="0"/>
              <a:t>grab some coffee</a:t>
            </a:r>
            <a:r>
              <a:rPr lang="en-US" sz="2800" dirty="0"/>
              <a:t>" is an idiomatic and relaxed way of suggesting a meeting, rather than a more formal alternative like "Would you like to meet for coffee?"</a:t>
            </a:r>
          </a:p>
        </p:txBody>
      </p:sp>
    </p:spTree>
    <p:extLst>
      <p:ext uri="{BB962C8B-B14F-4D97-AF65-F5344CB8AC3E}">
        <p14:creationId xmlns:p14="http://schemas.microsoft.com/office/powerpoint/2010/main" val="42137666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FCD499-DC69-7259-B596-BD11625130F3}"/>
              </a:ext>
            </a:extLst>
          </p:cNvPr>
          <p:cNvSpPr txBox="1"/>
          <p:nvPr/>
        </p:nvSpPr>
        <p:spPr>
          <a:xfrm>
            <a:off x="949842" y="379758"/>
            <a:ext cx="10292316" cy="5457517"/>
          </a:xfrm>
          <a:prstGeom prst="rect">
            <a:avLst/>
          </a:prstGeom>
          <a:noFill/>
        </p:spPr>
        <p:txBody>
          <a:bodyPr wrap="square">
            <a:spAutoFit/>
          </a:bodyPr>
          <a:lstStyle/>
          <a:p>
            <a:pPr>
              <a:buNone/>
            </a:pPr>
            <a:r>
              <a:rPr lang="en-US" sz="2400" b="1" dirty="0"/>
              <a:t>3. "This endeavor presents a unique opportunity for collaborative growth."</a:t>
            </a:r>
            <a:endParaRPr lang="en-US" sz="2400" dirty="0"/>
          </a:p>
          <a:p>
            <a:pPr>
              <a:buFont typeface="Arial" panose="020B0604020202020204" pitchFamily="34" charset="0"/>
              <a:buChar char="•"/>
            </a:pPr>
            <a:r>
              <a:rPr lang="en-US" sz="2400" b="1" dirty="0"/>
              <a:t>Register:</a:t>
            </a:r>
            <a:r>
              <a:rPr lang="en-US" sz="2400" dirty="0"/>
              <a:t> Primarily </a:t>
            </a:r>
            <a:r>
              <a:rPr lang="en-US" sz="2400" b="1" dirty="0"/>
              <a:t>Formal</a:t>
            </a:r>
            <a:r>
              <a:rPr lang="en-US" sz="2400" dirty="0"/>
              <a:t>.</a:t>
            </a:r>
          </a:p>
          <a:p>
            <a:pPr>
              <a:buFont typeface="Arial" panose="020B0604020202020204" pitchFamily="34" charset="0"/>
              <a:buChar char="•"/>
            </a:pPr>
            <a:r>
              <a:rPr lang="en-US" sz="2400" b="1" dirty="0"/>
              <a:t>Reasoning:</a:t>
            </a:r>
            <a:r>
              <a:rPr lang="en-US" sz="2400" dirty="0"/>
              <a:t> The language is elevated and strategic. The word "</a:t>
            </a:r>
            <a:r>
              <a:rPr lang="en-US" sz="2400" b="1" dirty="0"/>
              <a:t>endeavor</a:t>
            </a:r>
            <a:r>
              <a:rPr lang="en-US" sz="2400" dirty="0"/>
              <a:t>" is a more formal synonym for "project" or "effort." "</a:t>
            </a:r>
            <a:r>
              <a:rPr lang="en-US" sz="2400" b="1" dirty="0"/>
              <a:t>Presents a unique opportunity</a:t>
            </a:r>
            <a:r>
              <a:rPr lang="en-US" sz="2400" dirty="0"/>
              <a:t>" and "</a:t>
            </a:r>
            <a:r>
              <a:rPr lang="en-US" sz="2400" b="1" dirty="0"/>
              <a:t>collaborative growth</a:t>
            </a:r>
            <a:r>
              <a:rPr lang="en-US" sz="2400" dirty="0"/>
              <a:t>" are phrases commonly found in business proposals, mission statements, or formal presentations.</a:t>
            </a:r>
          </a:p>
          <a:p>
            <a:pPr>
              <a:buFont typeface="Arial" panose="020B0604020202020204" pitchFamily="34" charset="0"/>
              <a:buChar char="•"/>
            </a:pPr>
            <a:endParaRPr lang="en-US" sz="2400" dirty="0"/>
          </a:p>
          <a:p>
            <a:pPr>
              <a:buNone/>
            </a:pPr>
            <a:r>
              <a:rPr lang="en-US" sz="2400" b="1" dirty="0"/>
              <a:t>4. "I'm totally swamped with work right now, so I can't make it."</a:t>
            </a:r>
            <a:endParaRPr lang="en-US" sz="2400" dirty="0"/>
          </a:p>
          <a:p>
            <a:pPr>
              <a:buFont typeface="Arial" panose="020B0604020202020204" pitchFamily="34" charset="0"/>
              <a:buChar char="•"/>
            </a:pPr>
            <a:r>
              <a:rPr lang="en-US" sz="2400" b="1" dirty="0"/>
              <a:t>Register:</a:t>
            </a:r>
            <a:r>
              <a:rPr lang="en-US" sz="2400" dirty="0"/>
              <a:t> Primarily </a:t>
            </a:r>
            <a:r>
              <a:rPr lang="en-US" sz="2400" b="1" dirty="0"/>
              <a:t>Informal</a:t>
            </a:r>
            <a:r>
              <a:rPr lang="en-US" sz="2400" dirty="0"/>
              <a:t>.</a:t>
            </a:r>
          </a:p>
          <a:p>
            <a:pPr>
              <a:buFont typeface="Arial" panose="020B0604020202020204" pitchFamily="34" charset="0"/>
              <a:buChar char="•"/>
            </a:pPr>
            <a:r>
              <a:rPr lang="en-US" sz="2400" b="1" dirty="0"/>
              <a:t>Reasoning:</a:t>
            </a:r>
            <a:r>
              <a:rPr lang="en-US" sz="2400" dirty="0"/>
              <a:t> The sentence uses informal and conversational expressions. "</a:t>
            </a:r>
            <a:r>
              <a:rPr lang="en-US" sz="2400" b="1" dirty="0"/>
              <a:t>Totally swamped</a:t>
            </a:r>
            <a:r>
              <a:rPr lang="en-US" sz="2400" dirty="0"/>
              <a:t>" is a colloquialism for being very busy. "</a:t>
            </a:r>
            <a:r>
              <a:rPr lang="en-US" sz="2400" b="1" dirty="0"/>
              <a:t>Can't make it</a:t>
            </a:r>
            <a:r>
              <a:rPr lang="en-US" sz="2400" dirty="0"/>
              <a:t>" is a casual way of saying "I am unable to attend." The contraction "</a:t>
            </a:r>
            <a:r>
              <a:rPr lang="en-US" sz="2400" b="1" dirty="0"/>
              <a:t>I'm</a:t>
            </a:r>
            <a:r>
              <a:rPr lang="en-US" sz="2400" dirty="0"/>
              <a:t>" also points to an informal tone.</a:t>
            </a:r>
          </a:p>
        </p:txBody>
      </p:sp>
    </p:spTree>
    <p:extLst>
      <p:ext uri="{BB962C8B-B14F-4D97-AF65-F5344CB8AC3E}">
        <p14:creationId xmlns:p14="http://schemas.microsoft.com/office/powerpoint/2010/main" val="1916542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4585F7-F3D1-9351-1DE1-6901D3F2EBCA}"/>
              </a:ext>
            </a:extLst>
          </p:cNvPr>
          <p:cNvSpPr txBox="1"/>
          <p:nvPr/>
        </p:nvSpPr>
        <p:spPr>
          <a:xfrm>
            <a:off x="1105784" y="966480"/>
            <a:ext cx="10228521" cy="3970318"/>
          </a:xfrm>
          <a:prstGeom prst="rect">
            <a:avLst/>
          </a:prstGeom>
          <a:noFill/>
        </p:spPr>
        <p:txBody>
          <a:bodyPr wrap="square">
            <a:spAutoFit/>
          </a:bodyPr>
          <a:lstStyle/>
          <a:p>
            <a:pPr>
              <a:buNone/>
            </a:pPr>
            <a:r>
              <a:rPr lang="en-US" sz="2800" b="1" dirty="0"/>
              <a:t>5. "Participants are advised to familiarize themselves with the safety protocols."</a:t>
            </a:r>
            <a:endParaRPr lang="en-US" sz="2800" dirty="0"/>
          </a:p>
          <a:p>
            <a:pPr>
              <a:buFont typeface="Arial" panose="020B0604020202020204" pitchFamily="34" charset="0"/>
              <a:buChar char="•"/>
            </a:pPr>
            <a:r>
              <a:rPr lang="en-US" sz="2800" b="1" dirty="0"/>
              <a:t>Register:</a:t>
            </a:r>
            <a:r>
              <a:rPr lang="en-US" sz="2800" dirty="0"/>
              <a:t> Primarily </a:t>
            </a:r>
            <a:r>
              <a:rPr lang="en-US" sz="2800" b="1" dirty="0"/>
              <a:t>Formal</a:t>
            </a:r>
            <a:r>
              <a:rPr lang="en-US" sz="2800" dirty="0"/>
              <a:t>.</a:t>
            </a:r>
          </a:p>
          <a:p>
            <a:pPr>
              <a:buFont typeface="Arial" panose="020B0604020202020204" pitchFamily="34" charset="0"/>
              <a:buChar char="•"/>
            </a:pPr>
            <a:r>
              <a:rPr lang="en-US" sz="2800" b="1" dirty="0"/>
              <a:t>Reasoning:</a:t>
            </a:r>
            <a:r>
              <a:rPr lang="en-US" sz="2800" dirty="0"/>
              <a:t> This sentence uses formal, instructional language. "</a:t>
            </a:r>
            <a:r>
              <a:rPr lang="en-US" sz="2800" b="1" dirty="0"/>
              <a:t>Participants are advised</a:t>
            </a:r>
            <a:r>
              <a:rPr lang="en-US" sz="2800" dirty="0"/>
              <a:t>" is a direct, official instruction. The words "</a:t>
            </a:r>
            <a:r>
              <a:rPr lang="en-US" sz="2800" b="1" dirty="0"/>
              <a:t>familiarize themselves</a:t>
            </a:r>
            <a:r>
              <a:rPr lang="en-US" sz="2800" dirty="0"/>
              <a:t>" (instead of "read" or "look at") and "</a:t>
            </a:r>
            <a:r>
              <a:rPr lang="en-US" sz="2800" b="1" dirty="0"/>
              <a:t>safety protocols</a:t>
            </a:r>
            <a:r>
              <a:rPr lang="en-US" sz="2800" dirty="0"/>
              <a:t>" (instead of "safety rules") are specific, technical terms used in official communications, like a company memo or a public announcement.</a:t>
            </a:r>
          </a:p>
        </p:txBody>
      </p:sp>
    </p:spTree>
    <p:extLst>
      <p:ext uri="{BB962C8B-B14F-4D97-AF65-F5344CB8AC3E}">
        <p14:creationId xmlns:p14="http://schemas.microsoft.com/office/powerpoint/2010/main" val="19938605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E16CC44-0E05-1917-5569-89141E61DF49}"/>
              </a:ext>
            </a:extLst>
          </p:cNvPr>
          <p:cNvSpPr txBox="1"/>
          <p:nvPr/>
        </p:nvSpPr>
        <p:spPr>
          <a:xfrm>
            <a:off x="2780028" y="1712156"/>
            <a:ext cx="6631944" cy="2215991"/>
          </a:xfrm>
          <a:prstGeom prst="rect">
            <a:avLst/>
          </a:prstGeom>
          <a:noFill/>
        </p:spPr>
        <p:txBody>
          <a:bodyPr wrap="none" rtlCol="0">
            <a:spAutoFit/>
          </a:bodyPr>
          <a:lstStyle/>
          <a:p>
            <a:r>
              <a:rPr lang="en-US" sz="13800" b="1" dirty="0">
                <a:latin typeface="Blackadder ITC" panose="04020505051007020D02" pitchFamily="82" charset="0"/>
              </a:rPr>
              <a:t>Thank you </a:t>
            </a:r>
          </a:p>
        </p:txBody>
      </p:sp>
      <p:pic>
        <p:nvPicPr>
          <p:cNvPr id="3074" name="Picture 2" descr="4 Better Ways to Say &quot;Thank You&quot;">
            <a:extLst>
              <a:ext uri="{FF2B5EF4-FFF2-40B4-BE49-F238E27FC236}">
                <a16:creationId xmlns:a16="http://schemas.microsoft.com/office/drawing/2014/main" id="{5DD9A2FE-4454-014C-87B3-7604615222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1233" y="3813452"/>
            <a:ext cx="3169056" cy="2175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2989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232FA79-AE1C-6D26-4648-EAAE043D0653}"/>
              </a:ext>
            </a:extLst>
          </p:cNvPr>
          <p:cNvSpPr txBox="1"/>
          <p:nvPr/>
        </p:nvSpPr>
        <p:spPr>
          <a:xfrm>
            <a:off x="2611120" y="568960"/>
            <a:ext cx="5370316" cy="1323439"/>
          </a:xfrm>
          <a:prstGeom prst="rect">
            <a:avLst/>
          </a:prstGeom>
          <a:noFill/>
        </p:spPr>
        <p:txBody>
          <a:bodyPr wrap="none" rtlCol="0">
            <a:spAutoFit/>
          </a:bodyPr>
          <a:lstStyle/>
          <a:p>
            <a:r>
              <a:rPr lang="en-US" sz="4000" b="1" dirty="0"/>
              <a:t>9.1. What is speaking?</a:t>
            </a:r>
          </a:p>
          <a:p>
            <a:endParaRPr lang="en-US" sz="4000" b="1" dirty="0"/>
          </a:p>
        </p:txBody>
      </p:sp>
      <p:sp>
        <p:nvSpPr>
          <p:cNvPr id="3" name="TextBox 2">
            <a:extLst>
              <a:ext uri="{FF2B5EF4-FFF2-40B4-BE49-F238E27FC236}">
                <a16:creationId xmlns:a16="http://schemas.microsoft.com/office/drawing/2014/main" id="{A141BEDC-4613-4DE3-589C-208B329B7743}"/>
              </a:ext>
            </a:extLst>
          </p:cNvPr>
          <p:cNvSpPr txBox="1"/>
          <p:nvPr/>
        </p:nvSpPr>
        <p:spPr>
          <a:xfrm>
            <a:off x="1727200" y="1489602"/>
            <a:ext cx="8585200" cy="1877437"/>
          </a:xfrm>
          <a:prstGeom prst="rect">
            <a:avLst/>
          </a:prstGeom>
          <a:noFill/>
        </p:spPr>
        <p:txBody>
          <a:bodyPr wrap="square" rtlCol="0">
            <a:spAutoFit/>
          </a:bodyPr>
          <a:lstStyle/>
          <a:p>
            <a:r>
              <a:rPr lang="en-US" sz="2800" dirty="0"/>
              <a:t>-makes a human different and better than </a:t>
            </a:r>
          </a:p>
          <a:p>
            <a:r>
              <a:rPr lang="en-US" sz="2800" dirty="0"/>
              <a:t>the other types of living creatures </a:t>
            </a:r>
          </a:p>
          <a:p>
            <a:endParaRPr lang="en-US" sz="2800" dirty="0"/>
          </a:p>
          <a:p>
            <a:r>
              <a:rPr lang="en-US" sz="3200" b="1" dirty="0"/>
              <a:t>complex, subjective, and linguistic ability</a:t>
            </a:r>
            <a:endParaRPr lang="en-US" sz="4400" b="1" dirty="0"/>
          </a:p>
        </p:txBody>
      </p:sp>
      <p:sp>
        <p:nvSpPr>
          <p:cNvPr id="5" name="Rectangle: Rounded Corners 4">
            <a:extLst>
              <a:ext uri="{FF2B5EF4-FFF2-40B4-BE49-F238E27FC236}">
                <a16:creationId xmlns:a16="http://schemas.microsoft.com/office/drawing/2014/main" id="{0E0BB844-4192-EBA0-AFF4-01D733CD0D9F}"/>
              </a:ext>
            </a:extLst>
          </p:cNvPr>
          <p:cNvSpPr/>
          <p:nvPr/>
        </p:nvSpPr>
        <p:spPr>
          <a:xfrm>
            <a:off x="455113" y="3881049"/>
            <a:ext cx="10850880" cy="176784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4" name="TextBox 3">
            <a:extLst>
              <a:ext uri="{FF2B5EF4-FFF2-40B4-BE49-F238E27FC236}">
                <a16:creationId xmlns:a16="http://schemas.microsoft.com/office/drawing/2014/main" id="{F4F0212C-CC5B-87DA-6B43-DEC187647145}"/>
              </a:ext>
            </a:extLst>
          </p:cNvPr>
          <p:cNvSpPr txBox="1"/>
          <p:nvPr/>
        </p:nvSpPr>
        <p:spPr>
          <a:xfrm>
            <a:off x="535369" y="4128479"/>
            <a:ext cx="10968862" cy="1754326"/>
          </a:xfrm>
          <a:prstGeom prst="rect">
            <a:avLst/>
          </a:prstGeom>
          <a:noFill/>
        </p:spPr>
        <p:txBody>
          <a:bodyPr wrap="square" rtlCol="0">
            <a:spAutoFit/>
          </a:bodyPr>
          <a:lstStyle/>
          <a:p>
            <a:r>
              <a:rPr lang="en-US" sz="3600" dirty="0">
                <a:solidFill>
                  <a:srgbClr val="FF0000"/>
                </a:solidFill>
              </a:rPr>
              <a:t>A child figures out how to talk through interacting with the individuals  around him/her in their local language.</a:t>
            </a:r>
          </a:p>
          <a:p>
            <a:endParaRPr lang="en-US" sz="3600" dirty="0">
              <a:solidFill>
                <a:srgbClr val="FF0000"/>
              </a:solidFill>
            </a:endParaRPr>
          </a:p>
        </p:txBody>
      </p:sp>
    </p:spTree>
    <p:extLst>
      <p:ext uri="{BB962C8B-B14F-4D97-AF65-F5344CB8AC3E}">
        <p14:creationId xmlns:p14="http://schemas.microsoft.com/office/powerpoint/2010/main" val="1684295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749FDF-4526-D1F5-1E5C-BED91179EFA6}"/>
              </a:ext>
            </a:extLst>
          </p:cNvPr>
          <p:cNvSpPr txBox="1"/>
          <p:nvPr/>
        </p:nvSpPr>
        <p:spPr>
          <a:xfrm>
            <a:off x="2087880" y="4678910"/>
            <a:ext cx="9545320" cy="1796133"/>
          </a:xfrm>
          <a:prstGeom prst="rect">
            <a:avLst/>
          </a:prstGeom>
          <a:noFill/>
        </p:spPr>
        <p:txBody>
          <a:bodyPr wrap="square">
            <a:spAutoFit/>
          </a:bodyPr>
          <a:lstStyle/>
          <a:p>
            <a:pPr marL="0" marR="0">
              <a:lnSpc>
                <a:spcPct val="115000"/>
              </a:lnSpc>
              <a:spcAft>
                <a:spcPts val="800"/>
              </a:spcAft>
              <a:buNone/>
            </a:pPr>
            <a:r>
              <a:rPr lang="en-US" sz="2000" b="1" kern="100" dirty="0">
                <a:effectLst/>
                <a:latin typeface="Bookman Old Style" panose="02050604050505020204" pitchFamily="18" charset="0"/>
                <a:ea typeface="Aptos" panose="020B0004020202020204" pitchFamily="34" charset="0"/>
                <a:cs typeface="Cordia New" panose="020B0304020202020204" pitchFamily="34" charset="-34"/>
              </a:rPr>
              <a:t>Meaning: implication, signification, grammar</a:t>
            </a:r>
            <a:endParaRPr lang="en-US" sz="2000" kern="100" dirty="0">
              <a:effectLst/>
              <a:latin typeface="Aptos" panose="020B0004020202020204" pitchFamily="34" charset="0"/>
              <a:ea typeface="Aptos" panose="020B0004020202020204" pitchFamily="34" charset="0"/>
              <a:cs typeface="Cordia New" panose="020B0304020202020204" pitchFamily="34" charset="-34"/>
            </a:endParaRPr>
          </a:p>
          <a:p>
            <a:pPr marL="0" marR="0">
              <a:lnSpc>
                <a:spcPct val="115000"/>
              </a:lnSpc>
              <a:spcAft>
                <a:spcPts val="800"/>
              </a:spcAft>
              <a:buNone/>
            </a:pPr>
            <a:r>
              <a:rPr lang="en-US" sz="2000" b="1" kern="100" dirty="0">
                <a:effectLst/>
                <a:latin typeface="Bookman Old Style" panose="02050604050505020204" pitchFamily="18" charset="0"/>
                <a:ea typeface="Aptos" panose="020B0004020202020204" pitchFamily="34" charset="0"/>
                <a:cs typeface="Cordia New" panose="020B0304020202020204" pitchFamily="34" charset="-34"/>
              </a:rPr>
              <a:t>Sociality, Relationship, Affect: formal, casual, slang, turn-taking</a:t>
            </a:r>
            <a:endParaRPr lang="en-US" sz="2000" kern="100" dirty="0">
              <a:effectLst/>
              <a:latin typeface="Aptos" panose="020B0004020202020204" pitchFamily="34" charset="0"/>
              <a:ea typeface="Aptos" panose="020B0004020202020204" pitchFamily="34" charset="0"/>
              <a:cs typeface="Cordia New" panose="020B0304020202020204" pitchFamily="34" charset="-34"/>
            </a:endParaRPr>
          </a:p>
          <a:p>
            <a:pPr marL="0" marR="0">
              <a:lnSpc>
                <a:spcPct val="115000"/>
              </a:lnSpc>
              <a:spcAft>
                <a:spcPts val="800"/>
              </a:spcAft>
              <a:buNone/>
            </a:pPr>
            <a:r>
              <a:rPr lang="en-US" sz="2000" b="1" kern="100" dirty="0">
                <a:effectLst/>
                <a:latin typeface="Bookman Old Style" panose="02050604050505020204" pitchFamily="18" charset="0"/>
                <a:ea typeface="Aptos" panose="020B0004020202020204" pitchFamily="34" charset="0"/>
                <a:cs typeface="Cordia New" panose="020B0304020202020204" pitchFamily="34" charset="-34"/>
              </a:rPr>
              <a:t>Social Issues: class, ethnicity, nationality, religion, sex, vernacular</a:t>
            </a:r>
            <a:endParaRPr lang="en-US" sz="2000" kern="100" dirty="0">
              <a:effectLst/>
              <a:latin typeface="Aptos" panose="020B0004020202020204" pitchFamily="34" charset="0"/>
              <a:ea typeface="Aptos" panose="020B0004020202020204" pitchFamily="34" charset="0"/>
              <a:cs typeface="Cordia New" panose="020B0304020202020204" pitchFamily="34" charset="-34"/>
            </a:endParaRPr>
          </a:p>
          <a:p>
            <a:pPr marL="0" marR="0">
              <a:lnSpc>
                <a:spcPct val="115000"/>
              </a:lnSpc>
              <a:spcAft>
                <a:spcPts val="800"/>
              </a:spcAft>
            </a:pPr>
            <a:r>
              <a:rPr lang="en-US" sz="2000" b="1" kern="100" dirty="0">
                <a:effectLst/>
                <a:latin typeface="Bookman Old Style" panose="02050604050505020204" pitchFamily="18" charset="0"/>
                <a:ea typeface="Aptos" panose="020B0004020202020204" pitchFamily="34" charset="0"/>
                <a:cs typeface="Cordia New" panose="020B0304020202020204" pitchFamily="34" charset="-34"/>
              </a:rPr>
              <a:t>Execution/Implication: pronunciation, projection, speech</a:t>
            </a:r>
            <a:endParaRPr lang="en-US" sz="2000" kern="100" dirty="0">
              <a:effectLst/>
              <a:latin typeface="Aptos" panose="020B0004020202020204" pitchFamily="34" charset="0"/>
              <a:ea typeface="Aptos" panose="020B0004020202020204" pitchFamily="34" charset="0"/>
              <a:cs typeface="Cordia New" panose="020B0304020202020204" pitchFamily="34" charset="-34"/>
            </a:endParaRPr>
          </a:p>
        </p:txBody>
      </p:sp>
      <p:sp>
        <p:nvSpPr>
          <p:cNvPr id="6" name="TextBox 5">
            <a:extLst>
              <a:ext uri="{FF2B5EF4-FFF2-40B4-BE49-F238E27FC236}">
                <a16:creationId xmlns:a16="http://schemas.microsoft.com/office/drawing/2014/main" id="{0D258F23-F1A3-19AF-03CF-67D02B4B6C2A}"/>
              </a:ext>
            </a:extLst>
          </p:cNvPr>
          <p:cNvSpPr txBox="1"/>
          <p:nvPr/>
        </p:nvSpPr>
        <p:spPr>
          <a:xfrm>
            <a:off x="370840" y="1017065"/>
            <a:ext cx="11450320" cy="954107"/>
          </a:xfrm>
          <a:prstGeom prst="rect">
            <a:avLst/>
          </a:prstGeom>
          <a:noFill/>
        </p:spPr>
        <p:txBody>
          <a:bodyPr wrap="square">
            <a:spAutoFit/>
          </a:bodyPr>
          <a:lstStyle/>
          <a:p>
            <a:r>
              <a:rPr lang="en-US" sz="2800" b="1" kern="100" dirty="0">
                <a:solidFill>
                  <a:schemeClr val="accent2"/>
                </a:solidFill>
                <a:latin typeface="Bookman Old Style" panose="02050604050505020204" pitchFamily="18" charset="0"/>
                <a:ea typeface="Aptos" panose="020B0004020202020204" pitchFamily="34" charset="0"/>
                <a:cs typeface="Cordia New" panose="020B0304020202020204" pitchFamily="34" charset="-34"/>
              </a:rPr>
              <a:t>-</a:t>
            </a:r>
            <a:r>
              <a:rPr lang="en-US" sz="2800" b="1" kern="100" dirty="0">
                <a:solidFill>
                  <a:schemeClr val="accent2"/>
                </a:solidFill>
                <a:effectLst/>
                <a:latin typeface="Bookman Old Style" panose="02050604050505020204" pitchFamily="18" charset="0"/>
                <a:ea typeface="Aptos" panose="020B0004020202020204" pitchFamily="34" charset="0"/>
                <a:cs typeface="Cordia New" panose="020B0304020202020204" pitchFamily="34" charset="-34"/>
              </a:rPr>
              <a:t>grown-up can talk in our local language without effort and </a:t>
            </a:r>
          </a:p>
          <a:p>
            <a:r>
              <a:rPr lang="en-US" sz="2800" b="1" kern="100" dirty="0">
                <a:solidFill>
                  <a:schemeClr val="accent2"/>
                </a:solidFill>
                <a:effectLst/>
                <a:latin typeface="Bookman Old Style" panose="02050604050505020204" pitchFamily="18" charset="0"/>
                <a:ea typeface="Aptos" panose="020B0004020202020204" pitchFamily="34" charset="0"/>
                <a:cs typeface="Cordia New" panose="020B0304020202020204" pitchFamily="34" charset="-34"/>
              </a:rPr>
              <a:t>this expertise is a characteristic one</a:t>
            </a:r>
            <a:endParaRPr lang="en-US" sz="2800" b="1" dirty="0">
              <a:solidFill>
                <a:schemeClr val="accent2"/>
              </a:solidFill>
            </a:endParaRPr>
          </a:p>
        </p:txBody>
      </p:sp>
      <p:sp>
        <p:nvSpPr>
          <p:cNvPr id="9" name="TextBox 8">
            <a:extLst>
              <a:ext uri="{FF2B5EF4-FFF2-40B4-BE49-F238E27FC236}">
                <a16:creationId xmlns:a16="http://schemas.microsoft.com/office/drawing/2014/main" id="{8D6E731D-0028-1039-4AEE-3DD811877BD9}"/>
              </a:ext>
            </a:extLst>
          </p:cNvPr>
          <p:cNvSpPr txBox="1"/>
          <p:nvPr/>
        </p:nvSpPr>
        <p:spPr>
          <a:xfrm>
            <a:off x="187960" y="2866005"/>
            <a:ext cx="11064240" cy="918072"/>
          </a:xfrm>
          <a:prstGeom prst="rect">
            <a:avLst/>
          </a:prstGeom>
          <a:noFill/>
        </p:spPr>
        <p:txBody>
          <a:bodyPr wrap="square">
            <a:spAutoFit/>
          </a:bodyPr>
          <a:lstStyle/>
          <a:p>
            <a:pPr marL="0" marR="0" indent="457200">
              <a:lnSpc>
                <a:spcPct val="115000"/>
              </a:lnSpc>
              <a:spcAft>
                <a:spcPts val="800"/>
              </a:spcAft>
              <a:buNone/>
            </a:pPr>
            <a:r>
              <a:rPr lang="en-US" sz="2400" b="1" kern="100" dirty="0">
                <a:solidFill>
                  <a:schemeClr val="accent5"/>
                </a:solidFill>
                <a:effectLst/>
                <a:latin typeface="Bookman Old Style" panose="02050604050505020204" pitchFamily="18" charset="0"/>
                <a:ea typeface="Aptos" panose="020B0004020202020204" pitchFamily="34" charset="0"/>
                <a:cs typeface="Cordia New" panose="020B0304020202020204" pitchFamily="34" charset="-34"/>
              </a:rPr>
              <a:t>speaking in an unknown language isn’t regular and it requires conscious struggle through the entire procedure.</a:t>
            </a:r>
            <a:endParaRPr lang="en-US" sz="2400" b="1" kern="100" dirty="0">
              <a:solidFill>
                <a:schemeClr val="accent5"/>
              </a:solidFill>
              <a:effectLst/>
              <a:latin typeface="Aptos" panose="020B0004020202020204" pitchFamily="34" charset="0"/>
              <a:ea typeface="Aptos" panose="020B0004020202020204" pitchFamily="34" charset="0"/>
              <a:cs typeface="Cordia New" panose="020B0304020202020204" pitchFamily="34" charset="-34"/>
            </a:endParaRPr>
          </a:p>
        </p:txBody>
      </p:sp>
      <p:sp>
        <p:nvSpPr>
          <p:cNvPr id="11" name="Rectangle: Rounded Corners 10">
            <a:extLst>
              <a:ext uri="{FF2B5EF4-FFF2-40B4-BE49-F238E27FC236}">
                <a16:creationId xmlns:a16="http://schemas.microsoft.com/office/drawing/2014/main" id="{7B287EE3-568D-61DE-400C-9C20EA86C51B}"/>
              </a:ext>
            </a:extLst>
          </p:cNvPr>
          <p:cNvSpPr/>
          <p:nvPr/>
        </p:nvSpPr>
        <p:spPr>
          <a:xfrm>
            <a:off x="3484880" y="2105596"/>
            <a:ext cx="2235200" cy="70788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0" name="TextBox 9">
            <a:extLst>
              <a:ext uri="{FF2B5EF4-FFF2-40B4-BE49-F238E27FC236}">
                <a16:creationId xmlns:a16="http://schemas.microsoft.com/office/drawing/2014/main" id="{6D3643D3-1FD9-92FA-3B3D-982B23FFE397}"/>
              </a:ext>
            </a:extLst>
          </p:cNvPr>
          <p:cNvSpPr txBox="1"/>
          <p:nvPr/>
        </p:nvSpPr>
        <p:spPr>
          <a:xfrm>
            <a:off x="3484880" y="2158119"/>
            <a:ext cx="2343206" cy="707886"/>
          </a:xfrm>
          <a:prstGeom prst="rect">
            <a:avLst/>
          </a:prstGeom>
          <a:noFill/>
        </p:spPr>
        <p:txBody>
          <a:bodyPr wrap="none" rtlCol="0">
            <a:spAutoFit/>
          </a:bodyPr>
          <a:lstStyle/>
          <a:p>
            <a:r>
              <a:rPr lang="en-US" sz="4000" b="1" dirty="0"/>
              <a:t>However </a:t>
            </a:r>
          </a:p>
        </p:txBody>
      </p:sp>
      <p:sp>
        <p:nvSpPr>
          <p:cNvPr id="13" name="TextBox 12">
            <a:extLst>
              <a:ext uri="{FF2B5EF4-FFF2-40B4-BE49-F238E27FC236}">
                <a16:creationId xmlns:a16="http://schemas.microsoft.com/office/drawing/2014/main" id="{6C2971C0-0D83-973C-F11D-2902FC5D9C80}"/>
              </a:ext>
            </a:extLst>
          </p:cNvPr>
          <p:cNvSpPr txBox="1"/>
          <p:nvPr/>
        </p:nvSpPr>
        <p:spPr>
          <a:xfrm>
            <a:off x="295966" y="4139034"/>
            <a:ext cx="11064240" cy="918713"/>
          </a:xfrm>
          <a:prstGeom prst="rect">
            <a:avLst/>
          </a:prstGeom>
          <a:noFill/>
        </p:spPr>
        <p:txBody>
          <a:bodyPr wrap="square">
            <a:spAutoFit/>
          </a:bodyPr>
          <a:lstStyle/>
          <a:p>
            <a:pPr marL="0" marR="0">
              <a:lnSpc>
                <a:spcPct val="115000"/>
              </a:lnSpc>
              <a:spcAft>
                <a:spcPts val="800"/>
              </a:spcAft>
              <a:buNone/>
            </a:pPr>
            <a:r>
              <a:rPr lang="en-US" sz="2400" kern="100" dirty="0">
                <a:effectLst/>
                <a:latin typeface="Bookman Old Style" panose="02050604050505020204" pitchFamily="18" charset="0"/>
                <a:ea typeface="Aptos" panose="020B0004020202020204" pitchFamily="34" charset="0"/>
                <a:cs typeface="Cordia New" panose="020B0304020202020204" pitchFamily="34" charset="-34"/>
              </a:rPr>
              <a:t>Speaking is a verbal ability that includes words and sounds. </a:t>
            </a:r>
            <a:r>
              <a:rPr lang="en-US" sz="2400" kern="100" dirty="0">
                <a:latin typeface="Bookman Old Style" panose="02050604050505020204" pitchFamily="18" charset="0"/>
                <a:ea typeface="Aptos" panose="020B0004020202020204" pitchFamily="34" charset="0"/>
                <a:cs typeface="Cordia New" panose="020B0304020202020204" pitchFamily="34" charset="-34"/>
              </a:rPr>
              <a:t> </a:t>
            </a:r>
            <a:r>
              <a:rPr lang="en-US" sz="2400" kern="100" dirty="0">
                <a:effectLst/>
                <a:latin typeface="Bookman Old Style" panose="02050604050505020204" pitchFamily="18" charset="0"/>
                <a:ea typeface="Aptos" panose="020B0004020202020204" pitchFamily="34" charset="0"/>
                <a:cs typeface="Cordia New" panose="020B0304020202020204" pitchFamily="34" charset="-34"/>
              </a:rPr>
              <a:t>It likewise includes:</a:t>
            </a:r>
            <a:endParaRPr lang="en-US" sz="2400" kern="100" dirty="0">
              <a:effectLst/>
              <a:latin typeface="Aptos" panose="020B0004020202020204" pitchFamily="34" charset="0"/>
              <a:ea typeface="Aptos" panose="020B0004020202020204" pitchFamily="34" charset="0"/>
              <a:cs typeface="Cordia New" panose="020B0304020202020204" pitchFamily="34" charset="-34"/>
            </a:endParaRPr>
          </a:p>
        </p:txBody>
      </p:sp>
    </p:spTree>
    <p:extLst>
      <p:ext uri="{BB962C8B-B14F-4D97-AF65-F5344CB8AC3E}">
        <p14:creationId xmlns:p14="http://schemas.microsoft.com/office/powerpoint/2010/main" val="17501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FC84D9A-1B41-F5C8-899C-56437272E3F8}"/>
              </a:ext>
            </a:extLst>
          </p:cNvPr>
          <p:cNvSpPr txBox="1"/>
          <p:nvPr/>
        </p:nvSpPr>
        <p:spPr>
          <a:xfrm>
            <a:off x="213360" y="4693827"/>
            <a:ext cx="11572240" cy="2049985"/>
          </a:xfrm>
          <a:prstGeom prst="rect">
            <a:avLst/>
          </a:prstGeom>
          <a:noFill/>
        </p:spPr>
        <p:txBody>
          <a:bodyPr wrap="square">
            <a:spAutoFit/>
          </a:bodyPr>
          <a:lstStyle/>
          <a:p>
            <a:pPr algn="just">
              <a:lnSpc>
                <a:spcPct val="115000"/>
              </a:lnSpc>
              <a:spcAft>
                <a:spcPts val="800"/>
              </a:spcAft>
            </a:pPr>
            <a:r>
              <a:rPr lang="en-US" sz="2800" b="1" i="1" dirty="0"/>
              <a:t>"Tuning in"</a:t>
            </a:r>
            <a:r>
              <a:rPr lang="en-US" sz="2800" i="1" dirty="0"/>
              <a:t> means actively listening and paying attention to the other person. It's about trying to understand their feelings, their perspective, and what they're trying to communicate, both with their words and their body language.</a:t>
            </a:r>
            <a:endParaRPr lang="en-US" sz="2800" i="1" kern="100" dirty="0">
              <a:effectLst/>
              <a:latin typeface="Aptos" panose="020B0004020202020204" pitchFamily="34" charset="0"/>
              <a:ea typeface="Aptos" panose="020B0004020202020204" pitchFamily="34" charset="0"/>
              <a:cs typeface="Cordia New" panose="020B0304020202020204" pitchFamily="34" charset="-34"/>
            </a:endParaRPr>
          </a:p>
        </p:txBody>
      </p:sp>
      <p:sp>
        <p:nvSpPr>
          <p:cNvPr id="5" name="TextBox 4">
            <a:extLst>
              <a:ext uri="{FF2B5EF4-FFF2-40B4-BE49-F238E27FC236}">
                <a16:creationId xmlns:a16="http://schemas.microsoft.com/office/drawing/2014/main" id="{FA7BF0A9-55C1-D6E7-37A5-F5D67AE0E44B}"/>
              </a:ext>
            </a:extLst>
          </p:cNvPr>
          <p:cNvSpPr txBox="1"/>
          <p:nvPr/>
        </p:nvSpPr>
        <p:spPr>
          <a:xfrm>
            <a:off x="375920" y="484737"/>
            <a:ext cx="11023600" cy="918072"/>
          </a:xfrm>
          <a:prstGeom prst="rect">
            <a:avLst/>
          </a:prstGeom>
          <a:noFill/>
        </p:spPr>
        <p:txBody>
          <a:bodyPr wrap="square">
            <a:spAutoFit/>
          </a:bodyPr>
          <a:lstStyle/>
          <a:p>
            <a:pPr marL="0" marR="0" algn="just">
              <a:lnSpc>
                <a:spcPct val="115000"/>
              </a:lnSpc>
              <a:spcAft>
                <a:spcPts val="800"/>
              </a:spcAft>
              <a:buNone/>
            </a:pPr>
            <a:r>
              <a:rPr lang="en-US" sz="2400" b="1" kern="100" dirty="0">
                <a:effectLst/>
                <a:latin typeface="Bookman Old Style" panose="02050604050505020204" pitchFamily="18" charset="0"/>
                <a:ea typeface="Aptos" panose="020B0004020202020204" pitchFamily="34" charset="0"/>
                <a:cs typeface="Cordia New" panose="020B0304020202020204" pitchFamily="34" charset="-34"/>
              </a:rPr>
              <a:t>Sound Elements: how volume, pitch, pace, and nature of sound supplement</a:t>
            </a:r>
            <a:endParaRPr lang="en-US" sz="2400" b="1" kern="100" dirty="0">
              <a:effectLst/>
              <a:latin typeface="Aptos" panose="020B0004020202020204" pitchFamily="34" charset="0"/>
              <a:ea typeface="Aptos" panose="020B0004020202020204" pitchFamily="34" charset="0"/>
              <a:cs typeface="Cordia New" panose="020B0304020202020204" pitchFamily="34" charset="-34"/>
            </a:endParaRPr>
          </a:p>
        </p:txBody>
      </p:sp>
      <p:sp>
        <p:nvSpPr>
          <p:cNvPr id="9" name="TextBox 8">
            <a:extLst>
              <a:ext uri="{FF2B5EF4-FFF2-40B4-BE49-F238E27FC236}">
                <a16:creationId xmlns:a16="http://schemas.microsoft.com/office/drawing/2014/main" id="{2A02A0E2-3E7F-39E3-9296-2C7F7193E966}"/>
              </a:ext>
            </a:extLst>
          </p:cNvPr>
          <p:cNvSpPr txBox="1"/>
          <p:nvPr/>
        </p:nvSpPr>
        <p:spPr>
          <a:xfrm>
            <a:off x="949960" y="2020243"/>
            <a:ext cx="10149840" cy="523220"/>
          </a:xfrm>
          <a:prstGeom prst="rect">
            <a:avLst/>
          </a:prstGeom>
          <a:noFill/>
        </p:spPr>
        <p:txBody>
          <a:bodyPr wrap="square">
            <a:spAutoFit/>
          </a:bodyPr>
          <a:lstStyle/>
          <a:p>
            <a:r>
              <a:rPr lang="en-US" sz="2800" kern="100" dirty="0">
                <a:solidFill>
                  <a:schemeClr val="accent5">
                    <a:lumMod val="75000"/>
                  </a:schemeClr>
                </a:solidFill>
                <a:effectLst/>
                <a:latin typeface="Bookman Old Style" panose="02050604050505020204" pitchFamily="18" charset="0"/>
                <a:ea typeface="Aptos" panose="020B0004020202020204" pitchFamily="34" charset="0"/>
                <a:cs typeface="Cordia New" panose="020B0304020202020204" pitchFamily="34" charset="-34"/>
              </a:rPr>
              <a:t> a creative aptitude that includes listening ability. </a:t>
            </a:r>
            <a:endParaRPr lang="en-US" sz="2800" dirty="0">
              <a:solidFill>
                <a:schemeClr val="accent5">
                  <a:lumMod val="75000"/>
                </a:schemeClr>
              </a:solidFill>
            </a:endParaRPr>
          </a:p>
        </p:txBody>
      </p:sp>
      <p:sp>
        <p:nvSpPr>
          <p:cNvPr id="12" name="Rectangle: Rounded Corners 11">
            <a:extLst>
              <a:ext uri="{FF2B5EF4-FFF2-40B4-BE49-F238E27FC236}">
                <a16:creationId xmlns:a16="http://schemas.microsoft.com/office/drawing/2014/main" id="{752C8CEB-7D67-37D8-81C2-A956FB94C4DF}"/>
              </a:ext>
            </a:extLst>
          </p:cNvPr>
          <p:cNvSpPr/>
          <p:nvPr/>
        </p:nvSpPr>
        <p:spPr>
          <a:xfrm>
            <a:off x="406400" y="2743200"/>
            <a:ext cx="11379200" cy="1879600"/>
          </a:xfrm>
          <a:prstGeom prst="round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7E706B7-954F-77BA-C663-2F57380B9854}"/>
              </a:ext>
            </a:extLst>
          </p:cNvPr>
          <p:cNvSpPr txBox="1"/>
          <p:nvPr/>
        </p:nvSpPr>
        <p:spPr>
          <a:xfrm>
            <a:off x="609600" y="3005696"/>
            <a:ext cx="11176000" cy="1384995"/>
          </a:xfrm>
          <a:prstGeom prst="rect">
            <a:avLst/>
          </a:prstGeom>
          <a:noFill/>
        </p:spPr>
        <p:txBody>
          <a:bodyPr wrap="square">
            <a:spAutoFit/>
          </a:bodyPr>
          <a:lstStyle/>
          <a:p>
            <a:r>
              <a:rPr lang="en-US" sz="2800" dirty="0"/>
              <a:t>"Without tuning in, talking is unimaginable and the connection between these two abilities is relating," means that </a:t>
            </a:r>
            <a:r>
              <a:rPr lang="en-US" sz="2800" b="1" dirty="0"/>
              <a:t>true conversation isn't just about speaking, but about connecting with another person.</a:t>
            </a:r>
            <a:endParaRPr lang="en-US" sz="2800" dirty="0"/>
          </a:p>
        </p:txBody>
      </p:sp>
      <p:sp>
        <p:nvSpPr>
          <p:cNvPr id="13" name="Rectangle: Rounded Corners 12">
            <a:extLst>
              <a:ext uri="{FF2B5EF4-FFF2-40B4-BE49-F238E27FC236}">
                <a16:creationId xmlns:a16="http://schemas.microsoft.com/office/drawing/2014/main" id="{A684AEB1-F51F-D1BC-CE5F-953067AE7BF9}"/>
              </a:ext>
            </a:extLst>
          </p:cNvPr>
          <p:cNvSpPr/>
          <p:nvPr/>
        </p:nvSpPr>
        <p:spPr>
          <a:xfrm>
            <a:off x="4348480" y="1146233"/>
            <a:ext cx="3139440" cy="874010"/>
          </a:xfrm>
          <a:prstGeom prst="round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A02A0F21-2DB6-91E9-C11C-929CD9FDAFE1}"/>
              </a:ext>
            </a:extLst>
          </p:cNvPr>
          <p:cNvSpPr txBox="1"/>
          <p:nvPr/>
        </p:nvSpPr>
        <p:spPr>
          <a:xfrm>
            <a:off x="4683760" y="1242664"/>
            <a:ext cx="2682240" cy="646331"/>
          </a:xfrm>
          <a:prstGeom prst="rect">
            <a:avLst/>
          </a:prstGeom>
          <a:noFill/>
        </p:spPr>
        <p:txBody>
          <a:bodyPr wrap="square">
            <a:spAutoFit/>
          </a:bodyPr>
          <a:lstStyle/>
          <a:p>
            <a:r>
              <a:rPr lang="en-US" sz="3600" b="1" kern="100" dirty="0">
                <a:effectLst/>
                <a:latin typeface="Bookman Old Style" panose="02050604050505020204" pitchFamily="18" charset="0"/>
                <a:ea typeface="Aptos" panose="020B0004020202020204" pitchFamily="34" charset="0"/>
                <a:cs typeface="Cordia New" panose="020B0304020202020204" pitchFamily="34" charset="-34"/>
              </a:rPr>
              <a:t>Speaking</a:t>
            </a:r>
            <a:endParaRPr lang="en-US" sz="3600" b="1" dirty="0"/>
          </a:p>
        </p:txBody>
      </p:sp>
    </p:spTree>
    <p:extLst>
      <p:ext uri="{BB962C8B-B14F-4D97-AF65-F5344CB8AC3E}">
        <p14:creationId xmlns:p14="http://schemas.microsoft.com/office/powerpoint/2010/main" val="202821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animBg="1"/>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293B82-0405-A738-CF2C-F471239A5C59}"/>
              </a:ext>
            </a:extLst>
          </p:cNvPr>
          <p:cNvSpPr txBox="1"/>
          <p:nvPr/>
        </p:nvSpPr>
        <p:spPr>
          <a:xfrm>
            <a:off x="406400" y="465356"/>
            <a:ext cx="11572239" cy="4031873"/>
          </a:xfrm>
          <a:prstGeom prst="rect">
            <a:avLst/>
          </a:prstGeom>
          <a:noFill/>
        </p:spPr>
        <p:txBody>
          <a:bodyPr wrap="square">
            <a:spAutoFit/>
          </a:bodyPr>
          <a:lstStyle/>
          <a:p>
            <a:r>
              <a:rPr lang="en-US" sz="3600" b="1" kern="100" dirty="0">
                <a:effectLst/>
                <a:latin typeface="Bookman Old Style" panose="02050604050505020204" pitchFamily="18" charset="0"/>
                <a:ea typeface="Aptos" panose="020B0004020202020204" pitchFamily="34" charset="0"/>
                <a:cs typeface="Cordia New" panose="020B0304020202020204" pitchFamily="34" charset="-34"/>
              </a:rPr>
              <a:t>Great speakers and linguists state that </a:t>
            </a:r>
          </a:p>
          <a:p>
            <a:endParaRPr lang="en-US" kern="100" dirty="0">
              <a:latin typeface="Bookman Old Style" panose="02050604050505020204" pitchFamily="18" charset="0"/>
              <a:ea typeface="Aptos" panose="020B0004020202020204" pitchFamily="34" charset="0"/>
              <a:cs typeface="Cordia New" panose="020B0304020202020204" pitchFamily="34" charset="-34"/>
            </a:endParaRPr>
          </a:p>
          <a:p>
            <a:endParaRPr lang="en-US" sz="1800" kern="100" dirty="0">
              <a:effectLst/>
              <a:latin typeface="Bookman Old Style" panose="02050604050505020204" pitchFamily="18" charset="0"/>
              <a:ea typeface="Aptos" panose="020B0004020202020204" pitchFamily="34" charset="0"/>
              <a:cs typeface="Cordia New" panose="020B0304020202020204" pitchFamily="34" charset="-34"/>
            </a:endParaRPr>
          </a:p>
          <a:p>
            <a:endParaRPr lang="en-US" kern="100" dirty="0">
              <a:latin typeface="Bookman Old Style" panose="02050604050505020204" pitchFamily="18" charset="0"/>
              <a:ea typeface="Aptos" panose="020B0004020202020204" pitchFamily="34" charset="0"/>
              <a:cs typeface="Cordia New" panose="020B0304020202020204" pitchFamily="34" charset="-34"/>
            </a:endParaRPr>
          </a:p>
          <a:p>
            <a:endParaRPr lang="en-US" sz="1800" kern="100" dirty="0">
              <a:effectLst/>
              <a:latin typeface="Bookman Old Style" panose="02050604050505020204" pitchFamily="18" charset="0"/>
              <a:ea typeface="Aptos" panose="020B0004020202020204" pitchFamily="34" charset="0"/>
              <a:cs typeface="Cordia New" panose="020B0304020202020204" pitchFamily="34" charset="-34"/>
            </a:endParaRPr>
          </a:p>
          <a:p>
            <a:endParaRPr lang="en-US" sz="1800" kern="100" dirty="0">
              <a:effectLst/>
              <a:latin typeface="Bookman Old Style" panose="02050604050505020204" pitchFamily="18" charset="0"/>
              <a:ea typeface="Aptos" panose="020B0004020202020204" pitchFamily="34" charset="0"/>
              <a:cs typeface="Cordia New" panose="020B0304020202020204" pitchFamily="34" charset="-34"/>
            </a:endParaRPr>
          </a:p>
          <a:p>
            <a:endParaRPr lang="en-US" kern="100" dirty="0">
              <a:latin typeface="Bookman Old Style" panose="02050604050505020204" pitchFamily="18" charset="0"/>
              <a:ea typeface="Aptos" panose="020B0004020202020204" pitchFamily="34" charset="0"/>
              <a:cs typeface="Cordia New" panose="020B0304020202020204" pitchFamily="34" charset="-34"/>
            </a:endParaRPr>
          </a:p>
          <a:p>
            <a:endParaRPr lang="en-US" sz="2800" kern="100" dirty="0">
              <a:effectLst/>
              <a:latin typeface="Bookman Old Style" panose="02050604050505020204" pitchFamily="18" charset="0"/>
              <a:ea typeface="Aptos" panose="020B0004020202020204" pitchFamily="34" charset="0"/>
              <a:cs typeface="Cordia New" panose="020B0304020202020204" pitchFamily="34" charset="-34"/>
            </a:endParaRPr>
          </a:p>
          <a:p>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They encourage the fact of having an ability to quickly analyze and understand the conversation and then share your thoughts with others.</a:t>
            </a:r>
            <a:endParaRPr lang="en-US" sz="2800" dirty="0"/>
          </a:p>
        </p:txBody>
      </p:sp>
      <p:sp>
        <p:nvSpPr>
          <p:cNvPr id="7" name="Rectangle: Rounded Corners 6">
            <a:extLst>
              <a:ext uri="{FF2B5EF4-FFF2-40B4-BE49-F238E27FC236}">
                <a16:creationId xmlns:a16="http://schemas.microsoft.com/office/drawing/2014/main" id="{1A1BBDB4-4698-D61E-BC7E-3EA2D5DB7EE3}"/>
              </a:ext>
            </a:extLst>
          </p:cNvPr>
          <p:cNvSpPr/>
          <p:nvPr/>
        </p:nvSpPr>
        <p:spPr>
          <a:xfrm>
            <a:off x="1017851" y="1403924"/>
            <a:ext cx="9802549" cy="829658"/>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55A35E9-0BD4-F13F-DB05-FA3E418CBE38}"/>
              </a:ext>
            </a:extLst>
          </p:cNvPr>
          <p:cNvSpPr txBox="1"/>
          <p:nvPr/>
        </p:nvSpPr>
        <p:spPr>
          <a:xfrm>
            <a:off x="1094977" y="1495587"/>
            <a:ext cx="9956800" cy="646331"/>
          </a:xfrm>
          <a:prstGeom prst="rect">
            <a:avLst/>
          </a:prstGeom>
          <a:noFill/>
        </p:spPr>
        <p:txBody>
          <a:bodyPr wrap="square">
            <a:spAutoFit/>
          </a:bodyPr>
          <a:lstStyle/>
          <a:p>
            <a:r>
              <a:rPr lang="en-US" sz="3600" kern="100" dirty="0">
                <a:effectLst/>
                <a:latin typeface="Bookman Old Style" panose="02050604050505020204" pitchFamily="18" charset="0"/>
                <a:ea typeface="Aptos" panose="020B0004020202020204" pitchFamily="34" charset="0"/>
                <a:cs typeface="Cordia New" panose="020B0304020202020204" pitchFamily="34" charset="-34"/>
              </a:rPr>
              <a:t>you should always think before you speak</a:t>
            </a:r>
            <a:endParaRPr lang="en-US" sz="3600" dirty="0"/>
          </a:p>
        </p:txBody>
      </p:sp>
    </p:spTree>
    <p:extLst>
      <p:ext uri="{BB962C8B-B14F-4D97-AF65-F5344CB8AC3E}">
        <p14:creationId xmlns:p14="http://schemas.microsoft.com/office/powerpoint/2010/main" val="1306111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39D8CD-9C3F-DECA-6E39-F60ED51463CF}"/>
              </a:ext>
            </a:extLst>
          </p:cNvPr>
          <p:cNvSpPr>
            <a:spLocks noGrp="1"/>
          </p:cNvSpPr>
          <p:nvPr>
            <p:ph idx="1"/>
          </p:nvPr>
        </p:nvSpPr>
        <p:spPr/>
        <p:txBody>
          <a:bodyPr>
            <a:normAutofit/>
          </a:bodyPr>
          <a:lstStyle/>
          <a:p>
            <a:r>
              <a:rPr lang="en-US" kern="100" dirty="0">
                <a:latin typeface="Bookman Old Style" panose="02050604050505020204" pitchFamily="18" charset="0"/>
                <a:ea typeface="Aptos" panose="020B0004020202020204" pitchFamily="34" charset="0"/>
                <a:cs typeface="Cordia New" panose="020B0304020202020204" pitchFamily="34" charset="-34"/>
              </a:rPr>
              <a:t>capacity to communicate in a language is the result of speaking Skill Development</a:t>
            </a:r>
          </a:p>
          <a:p>
            <a:r>
              <a:rPr lang="en-US" kern="100" dirty="0">
                <a:latin typeface="Bookman Old Style" panose="02050604050505020204" pitchFamily="18" charset="0"/>
                <a:ea typeface="Aptos" panose="020B0004020202020204" pitchFamily="34" charset="0"/>
                <a:cs typeface="Cordia New" panose="020B0304020202020204" pitchFamily="34" charset="-34"/>
              </a:rPr>
              <a:t>However, talking is additionally a vital piece of the language learning process.</a:t>
            </a:r>
          </a:p>
          <a:p>
            <a:r>
              <a:rPr lang="en-US" dirty="0">
                <a:latin typeface="Bookman Old Style" panose="02050604050505020204" pitchFamily="18" charset="0"/>
              </a:rPr>
              <a:t>Speaking English confidently is an important goal for many institutions. </a:t>
            </a:r>
            <a:endParaRPr lang="en-US" kern="100" dirty="0">
              <a:latin typeface="Bookman Old Style" panose="02050604050505020204" pitchFamily="18" charset="0"/>
              <a:ea typeface="Aptos" panose="020B0004020202020204" pitchFamily="34" charset="0"/>
              <a:cs typeface="Cordia New" panose="020B0304020202020204" pitchFamily="34" charset="-34"/>
            </a:endParaRPr>
          </a:p>
          <a:p>
            <a:r>
              <a:rPr lang="en-US" dirty="0">
                <a:latin typeface="Bookman Old Style" panose="02050604050505020204" pitchFamily="18" charset="0"/>
              </a:rPr>
              <a:t>we hesitate because we are afraid of making mistakes or embarrassing ourselves in front of others. </a:t>
            </a:r>
          </a:p>
        </p:txBody>
      </p:sp>
      <p:sp>
        <p:nvSpPr>
          <p:cNvPr id="6" name="Title 5">
            <a:extLst>
              <a:ext uri="{FF2B5EF4-FFF2-40B4-BE49-F238E27FC236}">
                <a16:creationId xmlns:a16="http://schemas.microsoft.com/office/drawing/2014/main" id="{A112163B-3AB8-B359-85D0-ED9991E08436}"/>
              </a:ext>
            </a:extLst>
          </p:cNvPr>
          <p:cNvSpPr txBox="1">
            <a:spLocks noGrp="1"/>
          </p:cNvSpPr>
          <p:nvPr>
            <p:ph type="title"/>
          </p:nvPr>
        </p:nvSpPr>
        <p:spPr>
          <a:xfrm>
            <a:off x="838200" y="714391"/>
            <a:ext cx="11049000" cy="627031"/>
          </a:xfrm>
          <a:prstGeom prst="rect">
            <a:avLst/>
          </a:prstGeom>
          <a:noFill/>
        </p:spPr>
        <p:txBody>
          <a:bodyPr wrap="square">
            <a:spAutoFit/>
          </a:bodyPr>
          <a:lstStyle/>
          <a:p>
            <a:pPr marL="0" marR="0">
              <a:lnSpc>
                <a:spcPct val="115000"/>
              </a:lnSpc>
              <a:spcAft>
                <a:spcPts val="800"/>
              </a:spcAft>
            </a:pPr>
            <a:r>
              <a:rPr lang="en-US" sz="3200" b="1" kern="100" dirty="0">
                <a:effectLst/>
                <a:highlight>
                  <a:srgbClr val="FFFF00"/>
                </a:highlight>
                <a:latin typeface="Bookman Old Style" panose="02050604050505020204" pitchFamily="18" charset="0"/>
                <a:ea typeface="Aptos" panose="020B0004020202020204" pitchFamily="34" charset="0"/>
                <a:cs typeface="Cordia New" panose="020B0304020202020204" pitchFamily="34" charset="-34"/>
              </a:rPr>
              <a:t>9.1.1 Strategies for Speaking Skills Development</a:t>
            </a:r>
            <a:endParaRPr lang="en-US" sz="3200" kern="100" dirty="0">
              <a:effectLst/>
              <a:highlight>
                <a:srgbClr val="FFFF00"/>
              </a:highlight>
              <a:latin typeface="Aptos" panose="020B0004020202020204" pitchFamily="34" charset="0"/>
              <a:ea typeface="Aptos" panose="020B0004020202020204" pitchFamily="34" charset="0"/>
              <a:cs typeface="Cordia New" panose="020B0304020202020204" pitchFamily="34" charset="-34"/>
            </a:endParaRPr>
          </a:p>
        </p:txBody>
      </p:sp>
    </p:spTree>
    <p:extLst>
      <p:ext uri="{BB962C8B-B14F-4D97-AF65-F5344CB8AC3E}">
        <p14:creationId xmlns:p14="http://schemas.microsoft.com/office/powerpoint/2010/main" val="436805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C8BBD2D-F8CC-6FC4-D7B2-D403472C51B7}"/>
              </a:ext>
            </a:extLst>
          </p:cNvPr>
          <p:cNvSpPr txBox="1"/>
          <p:nvPr/>
        </p:nvSpPr>
        <p:spPr>
          <a:xfrm>
            <a:off x="447040" y="569575"/>
            <a:ext cx="10728960" cy="2062103"/>
          </a:xfrm>
          <a:prstGeom prst="rect">
            <a:avLst/>
          </a:prstGeom>
          <a:noFill/>
        </p:spPr>
        <p:txBody>
          <a:bodyPr wrap="square">
            <a:spAutoFit/>
          </a:bodyPr>
          <a:lstStyle/>
          <a:p>
            <a:r>
              <a:rPr lang="en-US" sz="2800" dirty="0"/>
              <a:t>-</a:t>
            </a:r>
            <a:r>
              <a:rPr lang="en-US" sz="4400" b="1" dirty="0"/>
              <a:t>mistakes are unavoidable. </a:t>
            </a:r>
          </a:p>
          <a:p>
            <a:endParaRPr lang="en-US" sz="2800" dirty="0"/>
          </a:p>
          <a:p>
            <a:r>
              <a:rPr lang="en-US" sz="2800" dirty="0"/>
              <a:t>You can improve your spoken English if you practice regularly and follow these simple techniques.</a:t>
            </a:r>
          </a:p>
        </p:txBody>
      </p:sp>
      <p:sp>
        <p:nvSpPr>
          <p:cNvPr id="7" name="TextBox 6">
            <a:extLst>
              <a:ext uri="{FF2B5EF4-FFF2-40B4-BE49-F238E27FC236}">
                <a16:creationId xmlns:a16="http://schemas.microsoft.com/office/drawing/2014/main" id="{EC165154-3E7F-D234-F490-38F58B11DEEB}"/>
              </a:ext>
            </a:extLst>
          </p:cNvPr>
          <p:cNvSpPr txBox="1"/>
          <p:nvPr/>
        </p:nvSpPr>
        <p:spPr>
          <a:xfrm>
            <a:off x="3383280" y="2748706"/>
            <a:ext cx="2560320" cy="3657283"/>
          </a:xfrm>
          <a:prstGeom prst="rect">
            <a:avLst/>
          </a:prstGeom>
          <a:noFill/>
        </p:spPr>
        <p:txBody>
          <a:bodyPr wrap="square">
            <a:spAutoFit/>
          </a:bodyPr>
          <a:lstStyle/>
          <a:p>
            <a:pPr marL="0" marR="0" indent="457200" algn="just">
              <a:lnSpc>
                <a:spcPct val="115000"/>
              </a:lnSpc>
              <a:spcAft>
                <a:spcPts val="800"/>
              </a:spcAft>
              <a:buNone/>
            </a:pPr>
            <a:r>
              <a:rPr lang="en-US" sz="2400" b="1" kern="100" dirty="0">
                <a:effectLst/>
                <a:latin typeface="Bookman Old Style" panose="02050604050505020204" pitchFamily="18" charset="0"/>
                <a:ea typeface="Aptos" panose="020B0004020202020204" pitchFamily="34" charset="0"/>
                <a:cs typeface="Cordia New" panose="020B0304020202020204" pitchFamily="34" charset="-34"/>
              </a:rPr>
              <a:t>1.</a:t>
            </a:r>
            <a:r>
              <a:rPr lang="en-US" sz="2400" kern="100" dirty="0">
                <a:effectLst/>
                <a:latin typeface="Bookman Old Style" panose="02050604050505020204" pitchFamily="18" charset="0"/>
                <a:ea typeface="Aptos" panose="020B0004020202020204" pitchFamily="34" charset="0"/>
                <a:cs typeface="Cordia New" panose="020B0304020202020204" pitchFamily="34" charset="-34"/>
              </a:rPr>
              <a:t> </a:t>
            </a:r>
            <a:r>
              <a:rPr lang="en-US" sz="2400" b="1" kern="100" dirty="0">
                <a:effectLst/>
                <a:latin typeface="Bookman Old Style" panose="02050604050505020204" pitchFamily="18" charset="0"/>
                <a:ea typeface="Aptos" panose="020B0004020202020204" pitchFamily="34" charset="0"/>
                <a:cs typeface="Cordia New" panose="020B0304020202020204" pitchFamily="34" charset="-34"/>
              </a:rPr>
              <a:t>Listen:</a:t>
            </a:r>
            <a:r>
              <a:rPr lang="en-US" sz="2400" kern="100" dirty="0">
                <a:effectLst/>
                <a:latin typeface="Bookman Old Style" panose="02050604050505020204" pitchFamily="18" charset="0"/>
                <a:ea typeface="Aptos" panose="020B0004020202020204" pitchFamily="34" charset="0"/>
                <a:cs typeface="Cordia New" panose="020B0304020202020204" pitchFamily="34" charset="-34"/>
              </a:rPr>
              <a:t>.</a:t>
            </a:r>
            <a:endParaRPr lang="en-US" sz="2400" kern="100" dirty="0">
              <a:effectLst/>
              <a:latin typeface="Aptos" panose="020B0004020202020204" pitchFamily="34" charset="0"/>
              <a:ea typeface="Aptos" panose="020B0004020202020204" pitchFamily="34" charset="0"/>
              <a:cs typeface="Cordia New" panose="020B0304020202020204" pitchFamily="34" charset="-34"/>
            </a:endParaRPr>
          </a:p>
          <a:p>
            <a:pPr marL="0" marR="0" indent="457200" algn="just">
              <a:lnSpc>
                <a:spcPct val="115000"/>
              </a:lnSpc>
              <a:spcAft>
                <a:spcPts val="800"/>
              </a:spcAft>
              <a:buNone/>
            </a:pPr>
            <a:r>
              <a:rPr lang="en-US" sz="2400" b="1" kern="100" dirty="0">
                <a:effectLst/>
                <a:latin typeface="Bookman Old Style" panose="02050604050505020204" pitchFamily="18" charset="0"/>
                <a:ea typeface="Aptos" panose="020B0004020202020204" pitchFamily="34" charset="0"/>
                <a:cs typeface="Cordia New" panose="020B0304020202020204" pitchFamily="34" charset="-34"/>
              </a:rPr>
              <a:t>2. Imitate</a:t>
            </a:r>
            <a:r>
              <a:rPr lang="en-US" sz="2400" kern="100" dirty="0">
                <a:effectLst/>
                <a:latin typeface="Bookman Old Style" panose="02050604050505020204" pitchFamily="18" charset="0"/>
                <a:ea typeface="Aptos" panose="020B0004020202020204" pitchFamily="34" charset="0"/>
                <a:cs typeface="Cordia New" panose="020B0304020202020204" pitchFamily="34" charset="-34"/>
              </a:rPr>
              <a:t>: </a:t>
            </a:r>
          </a:p>
          <a:p>
            <a:pPr marL="0" marR="0" indent="457200" algn="just">
              <a:lnSpc>
                <a:spcPct val="115000"/>
              </a:lnSpc>
              <a:spcAft>
                <a:spcPts val="800"/>
              </a:spcAft>
              <a:buNone/>
            </a:pPr>
            <a:r>
              <a:rPr lang="en-US" sz="2400" b="1" kern="100" dirty="0">
                <a:effectLst/>
                <a:latin typeface="Bookman Old Style" panose="02050604050505020204" pitchFamily="18" charset="0"/>
                <a:ea typeface="Aptos" panose="020B0004020202020204" pitchFamily="34" charset="0"/>
                <a:cs typeface="Cordia New" panose="020B0304020202020204" pitchFamily="34" charset="-34"/>
              </a:rPr>
              <a:t>3.</a:t>
            </a:r>
            <a:r>
              <a:rPr lang="en-US" sz="2400" kern="100" dirty="0">
                <a:effectLst/>
                <a:latin typeface="Bookman Old Style" panose="02050604050505020204" pitchFamily="18" charset="0"/>
                <a:ea typeface="Aptos" panose="020B0004020202020204" pitchFamily="34" charset="0"/>
                <a:cs typeface="Cordia New" panose="020B0304020202020204" pitchFamily="34" charset="-34"/>
              </a:rPr>
              <a:t> </a:t>
            </a:r>
            <a:r>
              <a:rPr lang="en-US" sz="2400" b="1" kern="100" dirty="0">
                <a:effectLst/>
                <a:latin typeface="Bookman Old Style" panose="02050604050505020204" pitchFamily="18" charset="0"/>
                <a:ea typeface="Aptos" panose="020B0004020202020204" pitchFamily="34" charset="0"/>
                <a:cs typeface="Cordia New" panose="020B0304020202020204" pitchFamily="34" charset="-34"/>
              </a:rPr>
              <a:t>Read:</a:t>
            </a:r>
            <a:r>
              <a:rPr lang="en-US" sz="2400" kern="100" dirty="0">
                <a:effectLst/>
                <a:latin typeface="Bookman Old Style" panose="02050604050505020204" pitchFamily="18" charset="0"/>
                <a:ea typeface="Aptos" panose="020B0004020202020204" pitchFamily="34" charset="0"/>
                <a:cs typeface="Cordia New" panose="020B0304020202020204" pitchFamily="34" charset="-34"/>
              </a:rPr>
              <a:t> </a:t>
            </a:r>
          </a:p>
          <a:p>
            <a:pPr marL="0" marR="0" indent="457200" algn="just">
              <a:lnSpc>
                <a:spcPct val="115000"/>
              </a:lnSpc>
              <a:spcAft>
                <a:spcPts val="800"/>
              </a:spcAft>
              <a:buNone/>
            </a:pPr>
            <a:r>
              <a:rPr lang="en-US" sz="2400" b="1" kern="100" dirty="0">
                <a:effectLst/>
                <a:latin typeface="Bookman Old Style" panose="02050604050505020204" pitchFamily="18" charset="0"/>
                <a:ea typeface="Aptos" panose="020B0004020202020204" pitchFamily="34" charset="0"/>
                <a:cs typeface="Cordia New" panose="020B0304020202020204" pitchFamily="34" charset="-34"/>
              </a:rPr>
              <a:t>4. Reflect: </a:t>
            </a:r>
          </a:p>
          <a:p>
            <a:pPr marL="0" marR="0" indent="457200" algn="just">
              <a:lnSpc>
                <a:spcPct val="115000"/>
              </a:lnSpc>
              <a:spcAft>
                <a:spcPts val="800"/>
              </a:spcAft>
              <a:buNone/>
            </a:pPr>
            <a:r>
              <a:rPr lang="en-US" sz="2400" b="1" kern="100" dirty="0">
                <a:effectLst/>
                <a:latin typeface="Bookman Old Style" panose="02050604050505020204" pitchFamily="18" charset="0"/>
                <a:ea typeface="Aptos" panose="020B0004020202020204" pitchFamily="34" charset="0"/>
                <a:cs typeface="Cordia New" panose="020B0304020202020204" pitchFamily="34" charset="-34"/>
              </a:rPr>
              <a:t>5. Prepare: </a:t>
            </a:r>
          </a:p>
          <a:p>
            <a:pPr marL="0" marR="0" indent="457200" algn="just">
              <a:lnSpc>
                <a:spcPct val="115000"/>
              </a:lnSpc>
              <a:spcAft>
                <a:spcPts val="800"/>
              </a:spcAft>
              <a:buNone/>
            </a:pPr>
            <a:r>
              <a:rPr lang="en-US" sz="2400" b="1" kern="100" dirty="0">
                <a:effectLst/>
                <a:latin typeface="Bookman Old Style" panose="02050604050505020204" pitchFamily="18" charset="0"/>
                <a:ea typeface="Aptos" panose="020B0004020202020204" pitchFamily="34" charset="0"/>
                <a:cs typeface="Cordia New" panose="020B0304020202020204" pitchFamily="34" charset="-34"/>
              </a:rPr>
              <a:t>6. Speak: </a:t>
            </a:r>
          </a:p>
          <a:p>
            <a:pPr marL="0" marR="0" indent="457200" algn="just">
              <a:lnSpc>
                <a:spcPct val="115000"/>
              </a:lnSpc>
              <a:spcAft>
                <a:spcPts val="800"/>
              </a:spcAft>
              <a:buNone/>
            </a:pPr>
            <a:r>
              <a:rPr lang="en-US" sz="2400" b="1" dirty="0">
                <a:effectLst/>
                <a:latin typeface="Bookman Old Style" panose="02050604050505020204" pitchFamily="18" charset="0"/>
                <a:ea typeface="Aptos" panose="020B0004020202020204" pitchFamily="34" charset="0"/>
                <a:cs typeface="Cordia New" panose="020B0304020202020204" pitchFamily="34" charset="-34"/>
              </a:rPr>
              <a:t>7. Practice</a:t>
            </a:r>
            <a:r>
              <a:rPr lang="en-US" sz="2400" dirty="0">
                <a:effectLst/>
                <a:latin typeface="Bookman Old Style" panose="02050604050505020204" pitchFamily="18" charset="0"/>
                <a:ea typeface="Aptos" panose="020B0004020202020204" pitchFamily="34" charset="0"/>
                <a:cs typeface="Cordia New" panose="020B0304020202020204" pitchFamily="34" charset="-34"/>
              </a:rPr>
              <a:t>: </a:t>
            </a:r>
            <a:endParaRPr lang="en-US" sz="2400" dirty="0"/>
          </a:p>
        </p:txBody>
      </p:sp>
    </p:spTree>
    <p:extLst>
      <p:ext uri="{BB962C8B-B14F-4D97-AF65-F5344CB8AC3E}">
        <p14:creationId xmlns:p14="http://schemas.microsoft.com/office/powerpoint/2010/main" val="600788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ACA644-11AA-2598-AAD4-6F98A33F75A1}"/>
              </a:ext>
            </a:extLst>
          </p:cNvPr>
          <p:cNvSpPr txBox="1"/>
          <p:nvPr/>
        </p:nvSpPr>
        <p:spPr>
          <a:xfrm>
            <a:off x="2407920" y="1324893"/>
            <a:ext cx="6817360" cy="614079"/>
          </a:xfrm>
          <a:prstGeom prst="rect">
            <a:avLst/>
          </a:prstGeom>
          <a:noFill/>
        </p:spPr>
        <p:txBody>
          <a:bodyPr wrap="square">
            <a:spAutoFit/>
          </a:bodyPr>
          <a:lstStyle/>
          <a:p>
            <a:pPr indent="457200" algn="just">
              <a:lnSpc>
                <a:spcPct val="115000"/>
              </a:lnSpc>
              <a:spcAft>
                <a:spcPts val="800"/>
              </a:spcAft>
            </a:pPr>
            <a:r>
              <a:rPr lang="en-US" sz="3200" b="1" kern="100" dirty="0">
                <a:latin typeface="Bookman Old Style" panose="02050604050505020204" pitchFamily="18" charset="0"/>
                <a:ea typeface="Aptos" panose="020B0004020202020204" pitchFamily="34" charset="0"/>
                <a:cs typeface="Cordia New" panose="020B0304020202020204" pitchFamily="34" charset="-34"/>
              </a:rPr>
              <a:t>don’t forget to have fun</a:t>
            </a:r>
          </a:p>
        </p:txBody>
      </p:sp>
      <p:sp>
        <p:nvSpPr>
          <p:cNvPr id="6" name="Rectangle: Rounded Corners 5">
            <a:extLst>
              <a:ext uri="{FF2B5EF4-FFF2-40B4-BE49-F238E27FC236}">
                <a16:creationId xmlns:a16="http://schemas.microsoft.com/office/drawing/2014/main" id="{04CB1237-E142-9BDD-FB16-04635EA0E632}"/>
              </a:ext>
            </a:extLst>
          </p:cNvPr>
          <p:cNvSpPr/>
          <p:nvPr/>
        </p:nvSpPr>
        <p:spPr>
          <a:xfrm>
            <a:off x="1117600" y="2514600"/>
            <a:ext cx="10454640" cy="2219960"/>
          </a:xfrm>
          <a:prstGeom prst="round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55C8353D-7FF5-87BB-2F7D-EE71B5BCF478}"/>
              </a:ext>
            </a:extLst>
          </p:cNvPr>
          <p:cNvSpPr txBox="1"/>
          <p:nvPr/>
        </p:nvSpPr>
        <p:spPr>
          <a:xfrm>
            <a:off x="1117600" y="2731464"/>
            <a:ext cx="10454640" cy="1551963"/>
          </a:xfrm>
          <a:prstGeom prst="rect">
            <a:avLst/>
          </a:prstGeom>
          <a:noFill/>
        </p:spPr>
        <p:txBody>
          <a:bodyPr wrap="square">
            <a:spAutoFit/>
          </a:bodyPr>
          <a:lstStyle/>
          <a:p>
            <a:pPr marL="0" marR="0" indent="457200" algn="just">
              <a:lnSpc>
                <a:spcPct val="115000"/>
              </a:lnSpc>
              <a:spcAft>
                <a:spcPts val="800"/>
              </a:spcAft>
            </a:pPr>
            <a:r>
              <a:rPr lang="en-US" sz="2800" kern="100" dirty="0">
                <a:effectLst/>
                <a:latin typeface="Bookman Old Style" panose="02050604050505020204" pitchFamily="18" charset="0"/>
                <a:ea typeface="Aptos" panose="020B0004020202020204" pitchFamily="34" charset="0"/>
                <a:cs typeface="Cordia New" panose="020B0304020202020204" pitchFamily="34" charset="-34"/>
              </a:rPr>
              <a:t>It’s easier to learn something new and commit to learning when you’re having fun. Practice English by singing along to popular songs.</a:t>
            </a:r>
            <a:endParaRPr lang="en-US" sz="2800" kern="100" dirty="0">
              <a:effectLst/>
              <a:latin typeface="Aptos" panose="020B0004020202020204" pitchFamily="34" charset="0"/>
              <a:ea typeface="Aptos" panose="020B0004020202020204" pitchFamily="34" charset="0"/>
              <a:cs typeface="Cordia New" panose="020B0304020202020204" pitchFamily="34" charset="-34"/>
            </a:endParaRPr>
          </a:p>
        </p:txBody>
      </p:sp>
      <p:pic>
        <p:nvPicPr>
          <p:cNvPr id="2050" name="Picture 2" descr="Have Fun Learning English... - Have Fun ...">
            <a:extLst>
              <a:ext uri="{FF2B5EF4-FFF2-40B4-BE49-F238E27FC236}">
                <a16:creationId xmlns:a16="http://schemas.microsoft.com/office/drawing/2014/main" id="{902B333C-C800-2404-E80D-3E6EA0E8B0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2778" y="319982"/>
            <a:ext cx="3561541" cy="18319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Lifelong Learning Is—or Should Be—FUN ...">
            <a:extLst>
              <a:ext uri="{FF2B5EF4-FFF2-40B4-BE49-F238E27FC236}">
                <a16:creationId xmlns:a16="http://schemas.microsoft.com/office/drawing/2014/main" id="{A1AA95B2-479F-FDD7-977E-F923F704C2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6213" y="4840480"/>
            <a:ext cx="2673086" cy="17788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8035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1804</Words>
  <Application>Microsoft Office PowerPoint</Application>
  <PresentationFormat>Widescreen</PresentationFormat>
  <Paragraphs>158</Paragraphs>
  <Slides>27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Aptos</vt:lpstr>
      <vt:lpstr>Aptos Display</vt:lpstr>
      <vt:lpstr>Arial</vt:lpstr>
      <vt:lpstr>Blackadder ITC</vt:lpstr>
      <vt:lpstr>Bookman Old Style</vt:lpstr>
      <vt:lpstr>Symbol</vt:lpstr>
      <vt:lpstr>Office Theme</vt:lpstr>
      <vt:lpstr>Speaking Skills </vt:lpstr>
      <vt:lpstr>Agenda </vt:lpstr>
      <vt:lpstr>PowerPoint Presentation</vt:lpstr>
      <vt:lpstr>PowerPoint Presentation</vt:lpstr>
      <vt:lpstr>PowerPoint Presentation</vt:lpstr>
      <vt:lpstr>PowerPoint Presentation</vt:lpstr>
      <vt:lpstr>9.1.1 Strategies for Speaking Skills Development</vt:lpstr>
      <vt:lpstr>PowerPoint Presentation</vt:lpstr>
      <vt:lpstr>PowerPoint Presentation</vt:lpstr>
      <vt:lpstr>9.2 Speaking in different ways </vt:lpstr>
      <vt:lpstr>PowerPoint Presentation</vt:lpstr>
      <vt:lpstr>PowerPoint Presentation</vt:lpstr>
      <vt:lpstr>PowerPoint Presentation</vt:lpstr>
      <vt:lpstr>PowerPoint Presentation</vt:lpstr>
      <vt:lpstr>9.2.2 Formal and informal language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Yu Mon Kyaw</dc:creator>
  <cp:lastModifiedBy>Yu Mon Kyaw</cp:lastModifiedBy>
  <cp:revision>1</cp:revision>
  <dcterms:created xsi:type="dcterms:W3CDTF">2025-08-03T12:27:15Z</dcterms:created>
  <dcterms:modified xsi:type="dcterms:W3CDTF">2025-08-03T12:27:25Z</dcterms:modified>
</cp:coreProperties>
</file>